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embeddedFontLst>
    <p:embeddedFont>
      <p:font typeface="Google Sans" panose="020B0604020202020204" charset="0"/>
      <p:regular r:id="rId54"/>
      <p:bold r:id="rId55"/>
      <p:italic r:id="rId56"/>
      <p:boldItalic r:id="rId57"/>
    </p:embeddedFont>
    <p:embeddedFont>
      <p:font typeface="Lato" panose="020B0604020202020204" charset="0"/>
      <p:regular r:id="rId58"/>
      <p:bold r:id="rId59"/>
      <p:italic r:id="rId60"/>
      <p:boldItalic r:id="rId61"/>
    </p:embeddedFont>
    <p:embeddedFont>
      <p:font typeface="Lato Black" panose="020B0604020202020204" charset="0"/>
      <p:bold r:id="rId62"/>
      <p:boldItalic r:id="rId63"/>
    </p:embeddedFont>
    <p:embeddedFont>
      <p:font typeface="Raleway"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17b707ab8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17b707ab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88b046b17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188b046b17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8acef192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18acef192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17b707ab8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17b707ab8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17b707ab8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17b707ab8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7fe7b097c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27fe7b097c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7b707ab80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7b707ab80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7fe7b097c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27fe7b097c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8136646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18136646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707ab80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17b707ab80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7fe7b097c_4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27fe7b097c_4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7b707ab8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7b707ab8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7fe7b097c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7fe7b097c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7fe7b097c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27fe7b097c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7fe7b097c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7fe7b097c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7fe7b097c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7fe7b097c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7fe7b097c_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7fe7b097c_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7fe7b097c_4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7fe7b097c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7fe7b097c_4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7fe7b097c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7fe7b097c_4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7fe7b097c_4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27fe7b097c_4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27fe7b097c_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7fe7b097c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27fe7b097c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7b707ab8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7b707ab8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7fe7b097c_4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7fe7b097c_4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7fe7b097c_4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27fe7b097c_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27fe7b097c_4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27fe7b097c_4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27fe7b097c_4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27fe7b097c_4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7fe7b097c_4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27fe7b097c_4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27fe7b097c_4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27fe7b097c_4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27fe7b097c_4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27fe7b097c_4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27fe7b097c_4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27fe7b097c_4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27fe7b097c_4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27fe7b097c_4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7fe7b097c_4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7fe7b097c_4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7b707ab80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7b707ab80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7fe7b097c_4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7fe7b097c_4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7fe7b097c_4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27fe7b097c_4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27fe7b097c_4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27fe7b097c_4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27fe7b097c_4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27fe7b097c_4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7fe7b097c_4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7fe7b097c_4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27fe7b097c_4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27fe7b097c_4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27fe7b097c_4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27fe7b097c_4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7fe7b097c_4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7fe7b097c_4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27fe7b097c_4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27fe7b097c_4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17b707ab80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17b707ab80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88b046b17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188b046b17_1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17b707ab80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17b707ab80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88b046b17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188b046b17_1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88b046b17_1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88b046b17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88b046b17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188b046b17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88b046b17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88b046b17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88" name="Google Shape;88;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9" name="Google Shape;8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92" name="Google Shape;9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95" name="Google Shape;95;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96" name="Google Shape;9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99" name="Google Shape;99;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00" name="Google Shape;100;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01" name="Google Shape;10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04" name="Google Shape;10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07" name="Google Shape;107;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08" name="Google Shape;10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11" name="Google Shape;11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
        <p:cNvGrpSpPr/>
        <p:nvPr/>
      </p:nvGrpSpPr>
      <p:grpSpPr>
        <a:xfrm>
          <a:off x="0" y="0"/>
          <a:ext cx="0" cy="0"/>
          <a:chOff x="0" y="0"/>
          <a:chExt cx="0" cy="0"/>
        </a:xfrm>
      </p:grpSpPr>
      <p:sp>
        <p:nvSpPr>
          <p:cNvPr id="113" name="Google Shape;113;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15" name="Google Shape;115;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17" name="Google Shape;11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120" name="Google Shape;12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1"/>
        <p:cNvGrpSpPr/>
        <p:nvPr/>
      </p:nvGrpSpPr>
      <p:grpSpPr>
        <a:xfrm>
          <a:off x="0" y="0"/>
          <a:ext cx="0" cy="0"/>
          <a:chOff x="0" y="0"/>
          <a:chExt cx="0" cy="0"/>
        </a:xfrm>
      </p:grpSpPr>
      <p:sp>
        <p:nvSpPr>
          <p:cNvPr id="122" name="Google Shape;122;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23" name="Google Shape;123;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24" name="Google Shape;12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4" name="Google Shape;84;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5" name="Google Shape;8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pollopharmacy.in/?variant=2&amp;utm_source=google&amp;utm_medium=cpc&amp;utm_campaign=AP_Branding_Pharmacy_P2Cities&amp;utm_source=google&amp;utm_medium=srb&amp;campaignid=13369827347&amp;adgroupid=123886173300&amp;keyword=apollo%20pharmacy&amp;device=c&amp;adtype=&amp;product_id=&amp;utm_campaign=AP_Branding_Pharmacy_P2Cities&amp;utm_content=EM_Apollo_Pharmacy"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edplusmart.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8Bm6VlNjA6h38Z9s36Wn8TvIQdqj3Kum/view?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ww.w3schools.com/" TargetMode="External"/><Relationship Id="rId3" Type="http://schemas.openxmlformats.org/officeDocument/2006/relationships/hyperlink" Target="http://www.stackoverflow.com" TargetMode="External"/><Relationship Id="rId7" Type="http://schemas.openxmlformats.org/officeDocument/2006/relationships/hyperlink" Target="https://fontawesome.co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www.getbootstrap.com/docs/4.0/components/" TargetMode="External"/><Relationship Id="rId11" Type="http://schemas.openxmlformats.org/officeDocument/2006/relationships/hyperlink" Target="https://www.1mg.com/categories/featured/1mg-health-products-664" TargetMode="External"/><Relationship Id="rId5" Type="http://schemas.openxmlformats.org/officeDocument/2006/relationships/hyperlink" Target="https://mdbootstrap.com/" TargetMode="External"/><Relationship Id="rId10" Type="http://schemas.openxmlformats.org/officeDocument/2006/relationships/hyperlink" Target="https://pharmeasy.in/" TargetMode="External"/><Relationship Id="rId4" Type="http://schemas.openxmlformats.org/officeDocument/2006/relationships/hyperlink" Target="http://www.javatpoint.com/" TargetMode="External"/><Relationship Id="rId9" Type="http://schemas.openxmlformats.org/officeDocument/2006/relationships/hyperlink" Target="https://www.tutorialspoint.com/index.ht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4.xml"/><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5.xml"/><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6.xml"/><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7.xml"/><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8.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9.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0.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2.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43.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4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4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4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46.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47.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_rels/slide4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4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1mg.com/offers?wpsrc=Google%20AdWords&amp;wpcid=624753808&amp;wpsnetn=g&amp;wpkwn=1mg%20pharmacy&amp;wpkmatch=b&amp;wpcrid=558353786377&amp;wpscid=31117992618&amp;wpkwid=kwd-363218524079"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netmeds.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pharmeasy.in/?isSEM=true&amp;&amp;utm_source=google&amp;utm_medium=cpc&amp;utm_campaign=GSB_New_CX_FP&amp;utm_adgroup=Cor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body" idx="4294967295"/>
          </p:nvPr>
        </p:nvSpPr>
        <p:spPr>
          <a:xfrm>
            <a:off x="311700" y="1044975"/>
            <a:ext cx="8520600" cy="3587700"/>
          </a:xfrm>
          <a:prstGeom prst="rect">
            <a:avLst/>
          </a:prstGeom>
        </p:spPr>
        <p:txBody>
          <a:bodyPr spcFirstLastPara="1" wrap="square" lIns="91425" tIns="91425" rIns="91425" bIns="91425" anchor="t" anchorCtr="0">
            <a:normAutofit fontScale="92500" lnSpcReduction="10000"/>
          </a:bodyPr>
          <a:lstStyle/>
          <a:p>
            <a:pPr marL="0" lvl="0" indent="0" algn="ctr" rtl="0">
              <a:lnSpc>
                <a:spcPct val="100000"/>
              </a:lnSpc>
              <a:spcBef>
                <a:spcPts val="0"/>
              </a:spcBef>
              <a:spcAft>
                <a:spcPts val="0"/>
              </a:spcAft>
              <a:buClr>
                <a:schemeClr val="dk1"/>
              </a:buClr>
              <a:buSzPts val="1100"/>
              <a:buFont typeface="Arial"/>
              <a:buNone/>
            </a:pPr>
            <a:r>
              <a:rPr lang="en-IN" sz="1500" b="1">
                <a:solidFill>
                  <a:schemeClr val="dk2"/>
                </a:solidFill>
              </a:rPr>
              <a:t>WEB APPLICATION DEVELOPMENT </a:t>
            </a:r>
            <a:r>
              <a:rPr lang="en-IN" sz="1500" b="1" dirty="0">
                <a:solidFill>
                  <a:schemeClr val="dk2"/>
                </a:solidFill>
              </a:rPr>
              <a:t>PROJECT</a:t>
            </a:r>
          </a:p>
          <a:p>
            <a:pPr marL="0" lvl="0" indent="0" algn="ctr" rtl="0">
              <a:lnSpc>
                <a:spcPct val="100000"/>
              </a:lnSpc>
              <a:spcBef>
                <a:spcPts val="0"/>
              </a:spcBef>
              <a:spcAft>
                <a:spcPts val="0"/>
              </a:spcAft>
              <a:buClr>
                <a:schemeClr val="dk1"/>
              </a:buClr>
              <a:buSzPts val="1100"/>
              <a:buFont typeface="Arial"/>
              <a:buNone/>
            </a:pPr>
            <a:r>
              <a:rPr lang="en-IN" sz="1500" b="1" dirty="0">
                <a:solidFill>
                  <a:schemeClr val="dk2"/>
                </a:solidFill>
              </a:rPr>
              <a:t>PRESENTATION</a:t>
            </a: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r>
              <a:rPr lang="en-GB" sz="1500" b="1" dirty="0">
                <a:solidFill>
                  <a:schemeClr val="dk2"/>
                </a:solidFill>
              </a:rPr>
              <a:t>On</a:t>
            </a: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r>
              <a:rPr lang="en-GB" sz="1500" b="1" dirty="0">
                <a:solidFill>
                  <a:schemeClr val="dk2"/>
                </a:solidFill>
              </a:rPr>
              <a:t>Medical Shop Online</a:t>
            </a: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r>
              <a:rPr lang="en-GB" sz="1500" b="1" dirty="0">
                <a:solidFill>
                  <a:schemeClr val="dk2"/>
                </a:solidFill>
              </a:rPr>
              <a:t>By</a:t>
            </a: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r>
              <a:rPr lang="en-GB" sz="1500" b="1" dirty="0">
                <a:solidFill>
                  <a:schemeClr val="dk2"/>
                </a:solidFill>
              </a:rPr>
              <a:t>Group ID: G28</a:t>
            </a: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endParaRPr sz="1500" b="1" dirty="0">
              <a:solidFill>
                <a:schemeClr val="dk2"/>
              </a:solidFill>
            </a:endParaRPr>
          </a:p>
          <a:p>
            <a:pPr marL="0" lvl="0" indent="0" algn="ctr" rtl="0">
              <a:lnSpc>
                <a:spcPct val="100000"/>
              </a:lnSpc>
              <a:spcBef>
                <a:spcPts val="0"/>
              </a:spcBef>
              <a:spcAft>
                <a:spcPts val="0"/>
              </a:spcAft>
              <a:buNone/>
            </a:pPr>
            <a:r>
              <a:rPr lang="en-GB" sz="1500" b="1" dirty="0" err="1">
                <a:solidFill>
                  <a:schemeClr val="dk2"/>
                </a:solidFill>
              </a:rPr>
              <a:t>Jinay</a:t>
            </a:r>
            <a:r>
              <a:rPr lang="en-GB" sz="1500" b="1" dirty="0">
                <a:solidFill>
                  <a:schemeClr val="dk2"/>
                </a:solidFill>
              </a:rPr>
              <a:t> Shah (20162121025)</a:t>
            </a:r>
            <a:endParaRPr sz="1500" b="1" dirty="0">
              <a:solidFill>
                <a:schemeClr val="dk2"/>
              </a:solidFill>
            </a:endParaRPr>
          </a:p>
          <a:p>
            <a:pPr marL="0" lvl="0" indent="0" algn="ctr" rtl="0">
              <a:lnSpc>
                <a:spcPct val="100000"/>
              </a:lnSpc>
              <a:spcBef>
                <a:spcPts val="0"/>
              </a:spcBef>
              <a:spcAft>
                <a:spcPts val="0"/>
              </a:spcAft>
              <a:buNone/>
            </a:pPr>
            <a:r>
              <a:rPr lang="en-GB" sz="1500" b="1" dirty="0" err="1">
                <a:solidFill>
                  <a:schemeClr val="dk2"/>
                </a:solidFill>
              </a:rPr>
              <a:t>Purav</a:t>
            </a:r>
            <a:r>
              <a:rPr lang="en-GB" sz="1500" b="1" dirty="0">
                <a:solidFill>
                  <a:schemeClr val="dk2"/>
                </a:solidFill>
              </a:rPr>
              <a:t> Shah (20162121026)</a:t>
            </a: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r>
              <a:rPr lang="en-GB" sz="1500" b="1" dirty="0">
                <a:solidFill>
                  <a:schemeClr val="dk2"/>
                </a:solidFill>
              </a:rPr>
              <a:t>Tirth Patel (20162121029)</a:t>
            </a: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endParaRPr sz="1500" b="1" dirty="0">
              <a:solidFill>
                <a:schemeClr val="dk2"/>
              </a:solidFill>
            </a:endParaRPr>
          </a:p>
          <a:p>
            <a:pPr marL="0" lvl="0" indent="0" algn="ctr" rtl="0">
              <a:lnSpc>
                <a:spcPct val="100000"/>
              </a:lnSpc>
              <a:spcBef>
                <a:spcPts val="0"/>
              </a:spcBef>
              <a:spcAft>
                <a:spcPts val="0"/>
              </a:spcAft>
              <a:buNone/>
            </a:pPr>
            <a:r>
              <a:rPr lang="en-GB" sz="1500" b="1" dirty="0">
                <a:solidFill>
                  <a:schemeClr val="dk2"/>
                </a:solidFill>
              </a:rPr>
              <a:t>Institute of Computer Technology</a:t>
            </a: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r>
              <a:rPr lang="en-GB" sz="1500" b="1" dirty="0">
                <a:solidFill>
                  <a:schemeClr val="dk2"/>
                </a:solidFill>
              </a:rPr>
              <a:t>Ganpat University</a:t>
            </a: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endParaRPr sz="1500" b="1" dirty="0">
              <a:solidFill>
                <a:schemeClr val="dk2"/>
              </a:solidFill>
            </a:endParaRPr>
          </a:p>
          <a:p>
            <a:pPr marL="0" lvl="0" indent="0" algn="ctr" rtl="0">
              <a:lnSpc>
                <a:spcPct val="100000"/>
              </a:lnSpc>
              <a:spcBef>
                <a:spcPts val="0"/>
              </a:spcBef>
              <a:spcAft>
                <a:spcPts val="0"/>
              </a:spcAft>
              <a:buClr>
                <a:schemeClr val="dk1"/>
              </a:buClr>
              <a:buSzPts val="1100"/>
              <a:buFont typeface="Arial"/>
              <a:buNone/>
            </a:pPr>
            <a:r>
              <a:rPr lang="en-GB" sz="1500" b="1" dirty="0">
                <a:solidFill>
                  <a:schemeClr val="dk2"/>
                </a:solidFill>
              </a:rPr>
              <a:t>Date:06-05-2022</a:t>
            </a:r>
            <a:endParaRPr b="1" dirty="0">
              <a:solidFill>
                <a:schemeClr val="dk2"/>
              </a:solidFill>
            </a:endParaRPr>
          </a:p>
        </p:txBody>
      </p:sp>
      <p:pic>
        <p:nvPicPr>
          <p:cNvPr id="132" name="Google Shape;132;p25"/>
          <p:cNvPicPr preferRelativeResize="0"/>
          <p:nvPr/>
        </p:nvPicPr>
        <p:blipFill>
          <a:blip r:embed="rId3">
            <a:alphaModFix/>
          </a:blip>
          <a:stretch>
            <a:fillRect/>
          </a:stretch>
        </p:blipFill>
        <p:spPr>
          <a:xfrm>
            <a:off x="6334900" y="0"/>
            <a:ext cx="2809098" cy="740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GB"/>
              <a:t>Advantages-Disadvantages Of Websites</a:t>
            </a:r>
            <a:endParaRPr/>
          </a:p>
        </p:txBody>
      </p:sp>
      <p:sp>
        <p:nvSpPr>
          <p:cNvPr id="204" name="Google Shape;204;p34"/>
          <p:cNvSpPr txBox="1">
            <a:spLocks noGrp="1"/>
          </p:cNvSpPr>
          <p:nvPr>
            <p:ph type="body" idx="1"/>
          </p:nvPr>
        </p:nvSpPr>
        <p:spPr>
          <a:xfrm>
            <a:off x="729450" y="2160325"/>
            <a:ext cx="7688700" cy="2833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460">
                <a:solidFill>
                  <a:schemeClr val="dk2"/>
                </a:solidFill>
                <a:highlight>
                  <a:srgbClr val="FFFFFF"/>
                </a:highlight>
                <a:latin typeface="Lato Black"/>
                <a:ea typeface="Lato Black"/>
                <a:cs typeface="Lato Black"/>
                <a:sym typeface="Lato Black"/>
              </a:rPr>
              <a:t>4.        </a:t>
            </a:r>
            <a:r>
              <a:rPr lang="en-GB" sz="1460">
                <a:solidFill>
                  <a:schemeClr val="dk2"/>
                </a:solidFill>
                <a:highlight>
                  <a:srgbClr val="FFFFFF"/>
                </a:highlight>
                <a:uFill>
                  <a:noFill/>
                </a:uFill>
                <a:latin typeface="Lato Black"/>
                <a:ea typeface="Lato Black"/>
                <a:cs typeface="Lato Black"/>
                <a:sym typeface="Lato Black"/>
                <a:hlinkClick r:id="rId3">
                  <a:extLst>
                    <a:ext uri="{A12FA001-AC4F-418D-AE19-62706E023703}">
                      <ahyp:hlinkClr xmlns:ahyp="http://schemas.microsoft.com/office/drawing/2018/hyperlinkcolor" val="tx"/>
                    </a:ext>
                  </a:extLst>
                </a:hlinkClick>
              </a:rPr>
              <a:t>Apollo Pharmacy</a:t>
            </a:r>
            <a:endParaRPr sz="1460">
              <a:solidFill>
                <a:schemeClr val="dk2"/>
              </a:solidFill>
              <a:highlight>
                <a:srgbClr val="FFFFFF"/>
              </a:highlight>
              <a:latin typeface="Lato Black"/>
              <a:ea typeface="Lato Black"/>
              <a:cs typeface="Lato Black"/>
              <a:sym typeface="Lato Black"/>
            </a:endParaRPr>
          </a:p>
          <a:p>
            <a:pPr marL="0" lvl="0" indent="457200" algn="just" rtl="0">
              <a:lnSpc>
                <a:spcPct val="115000"/>
              </a:lnSpc>
              <a:spcBef>
                <a:spcPts val="1200"/>
              </a:spcBef>
              <a:spcAft>
                <a:spcPts val="0"/>
              </a:spcAft>
              <a:buNone/>
            </a:pPr>
            <a:r>
              <a:rPr lang="en-GB" sz="1460">
                <a:solidFill>
                  <a:schemeClr val="dk2"/>
                </a:solidFill>
                <a:highlight>
                  <a:srgbClr val="FFFFFF"/>
                </a:highlight>
                <a:latin typeface="Lato Black"/>
                <a:ea typeface="Lato Black"/>
                <a:cs typeface="Lato Black"/>
                <a:sym typeface="Lato Black"/>
              </a:rPr>
              <a:t>Advantages:</a:t>
            </a:r>
            <a:endParaRPr sz="1460">
              <a:solidFill>
                <a:schemeClr val="dk2"/>
              </a:solidFill>
              <a:highlight>
                <a:srgbClr val="FFFFFF"/>
              </a:highlight>
              <a:latin typeface="Lato Black"/>
              <a:ea typeface="Lato Black"/>
              <a:cs typeface="Lato Black"/>
              <a:sym typeface="Lato Black"/>
            </a:endParaRPr>
          </a:p>
          <a:p>
            <a:pPr marL="914400" lvl="0" indent="-321310" algn="just" rtl="0">
              <a:lnSpc>
                <a:spcPct val="115000"/>
              </a:lnSpc>
              <a:spcBef>
                <a:spcPts val="1200"/>
              </a:spcBef>
              <a:spcAft>
                <a:spcPts val="0"/>
              </a:spcAft>
              <a:buClr>
                <a:schemeClr val="dk2"/>
              </a:buClr>
              <a:buSzPts val="1460"/>
              <a:buChar char="●"/>
            </a:pPr>
            <a:r>
              <a:rPr lang="en-GB" sz="1460">
                <a:solidFill>
                  <a:schemeClr val="dk2"/>
                </a:solidFill>
                <a:highlight>
                  <a:srgbClr val="FFFFFF"/>
                </a:highlight>
              </a:rPr>
              <a:t>They have detailed description about particular medicine.</a:t>
            </a:r>
            <a:endParaRPr sz="1460">
              <a:solidFill>
                <a:schemeClr val="dk2"/>
              </a:solidFill>
              <a:highlight>
                <a:srgbClr val="FFFFFF"/>
              </a:highlight>
              <a:latin typeface="Lato Black"/>
              <a:ea typeface="Lato Black"/>
              <a:cs typeface="Lato Black"/>
              <a:sym typeface="Lato Black"/>
            </a:endParaRPr>
          </a:p>
          <a:p>
            <a:pPr marL="0" lvl="0" indent="457200" algn="just" rtl="0">
              <a:lnSpc>
                <a:spcPct val="115000"/>
              </a:lnSpc>
              <a:spcBef>
                <a:spcPts val="1200"/>
              </a:spcBef>
              <a:spcAft>
                <a:spcPts val="0"/>
              </a:spcAft>
              <a:buNone/>
            </a:pPr>
            <a:r>
              <a:rPr lang="en-GB" sz="1460">
                <a:solidFill>
                  <a:schemeClr val="dk2"/>
                </a:solidFill>
                <a:highlight>
                  <a:srgbClr val="FFFFFF"/>
                </a:highlight>
                <a:latin typeface="Lato Black"/>
                <a:ea typeface="Lato Black"/>
                <a:cs typeface="Lato Black"/>
                <a:sym typeface="Lato Black"/>
              </a:rPr>
              <a:t>Disadvantages:</a:t>
            </a:r>
            <a:endParaRPr sz="1460">
              <a:solidFill>
                <a:schemeClr val="dk2"/>
              </a:solidFill>
              <a:highlight>
                <a:srgbClr val="FFFFFF"/>
              </a:highlight>
              <a:latin typeface="Lato Black"/>
              <a:ea typeface="Lato Black"/>
              <a:cs typeface="Lato Black"/>
              <a:sym typeface="Lato Black"/>
            </a:endParaRPr>
          </a:p>
          <a:p>
            <a:pPr marL="914400" lvl="0" indent="-321310" algn="just" rtl="0">
              <a:lnSpc>
                <a:spcPct val="115000"/>
              </a:lnSpc>
              <a:spcBef>
                <a:spcPts val="1200"/>
              </a:spcBef>
              <a:spcAft>
                <a:spcPts val="0"/>
              </a:spcAft>
              <a:buClr>
                <a:schemeClr val="dk2"/>
              </a:buClr>
              <a:buSzPts val="1460"/>
              <a:buChar char="●"/>
            </a:pPr>
            <a:r>
              <a:rPr lang="en-GB" sz="1460">
                <a:solidFill>
                  <a:schemeClr val="dk2"/>
                </a:solidFill>
                <a:highlight>
                  <a:srgbClr val="FFFFFF"/>
                </a:highlight>
              </a:rPr>
              <a:t>The content of home screen is too small.</a:t>
            </a:r>
            <a:endParaRPr sz="1460">
              <a:solidFill>
                <a:schemeClr val="dk2"/>
              </a:solidFill>
              <a:highlight>
                <a:srgbClr val="FFFFFF"/>
              </a:highlight>
            </a:endParaRPr>
          </a:p>
          <a:p>
            <a:pPr marL="914400" lvl="0" indent="-321310" algn="just" rtl="0">
              <a:lnSpc>
                <a:spcPct val="115000"/>
              </a:lnSpc>
              <a:spcBef>
                <a:spcPts val="0"/>
              </a:spcBef>
              <a:spcAft>
                <a:spcPts val="0"/>
              </a:spcAft>
              <a:buClr>
                <a:schemeClr val="dk2"/>
              </a:buClr>
              <a:buSzPts val="1460"/>
              <a:buChar char="●"/>
            </a:pPr>
            <a:r>
              <a:rPr lang="en-GB" sz="1460">
                <a:solidFill>
                  <a:schemeClr val="dk2"/>
                </a:solidFill>
                <a:highlight>
                  <a:schemeClr val="lt1"/>
                </a:highlight>
              </a:rPr>
              <a:t>This website is not much enjoyable.</a:t>
            </a:r>
            <a:endParaRPr sz="1460">
              <a:solidFill>
                <a:schemeClr val="dk2"/>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body" idx="1"/>
          </p:nvPr>
        </p:nvSpPr>
        <p:spPr>
          <a:xfrm>
            <a:off x="729450" y="2160325"/>
            <a:ext cx="7688700" cy="2983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460">
                <a:solidFill>
                  <a:schemeClr val="dk2"/>
                </a:solidFill>
                <a:highlight>
                  <a:srgbClr val="FFFFFF"/>
                </a:highlight>
                <a:latin typeface="Lato Black"/>
                <a:ea typeface="Lato Black"/>
                <a:cs typeface="Lato Black"/>
                <a:sym typeface="Lato Black"/>
              </a:rPr>
              <a:t>5.        </a:t>
            </a:r>
            <a:r>
              <a:rPr lang="en-GB" sz="1460">
                <a:solidFill>
                  <a:schemeClr val="dk2"/>
                </a:solidFill>
                <a:highlight>
                  <a:srgbClr val="FFFFFF"/>
                </a:highlight>
                <a:uFill>
                  <a:noFill/>
                </a:uFill>
                <a:latin typeface="Lato Black"/>
                <a:ea typeface="Lato Black"/>
                <a:cs typeface="Lato Black"/>
                <a:sym typeface="Lato Black"/>
                <a:hlinkClick r:id="rId3">
                  <a:extLst>
                    <a:ext uri="{A12FA001-AC4F-418D-AE19-62706E023703}">
                      <ahyp:hlinkClr xmlns:ahyp="http://schemas.microsoft.com/office/drawing/2018/hyperlinkcolor" val="tx"/>
                    </a:ext>
                  </a:extLst>
                </a:hlinkClick>
              </a:rPr>
              <a:t>MedPlusMart</a:t>
            </a:r>
            <a:endParaRPr sz="1460">
              <a:solidFill>
                <a:schemeClr val="dk2"/>
              </a:solidFill>
              <a:highlight>
                <a:srgbClr val="FFFFFF"/>
              </a:highlight>
              <a:latin typeface="Lato Black"/>
              <a:ea typeface="Lato Black"/>
              <a:cs typeface="Lato Black"/>
              <a:sym typeface="Lato Black"/>
            </a:endParaRPr>
          </a:p>
          <a:p>
            <a:pPr marL="0" lvl="0" indent="457200" algn="just" rtl="0">
              <a:lnSpc>
                <a:spcPct val="115000"/>
              </a:lnSpc>
              <a:spcBef>
                <a:spcPts val="1200"/>
              </a:spcBef>
              <a:spcAft>
                <a:spcPts val="0"/>
              </a:spcAft>
              <a:buNone/>
            </a:pPr>
            <a:r>
              <a:rPr lang="en-GB" sz="1460">
                <a:solidFill>
                  <a:schemeClr val="dk2"/>
                </a:solidFill>
                <a:highlight>
                  <a:srgbClr val="FFFFFF"/>
                </a:highlight>
                <a:latin typeface="Lato Black"/>
                <a:ea typeface="Lato Black"/>
                <a:cs typeface="Lato Black"/>
                <a:sym typeface="Lato Black"/>
              </a:rPr>
              <a:t>Advantages:</a:t>
            </a:r>
            <a:endParaRPr sz="1460">
              <a:solidFill>
                <a:schemeClr val="dk2"/>
              </a:solidFill>
              <a:highlight>
                <a:srgbClr val="FFFFFF"/>
              </a:highlight>
              <a:latin typeface="Lato Black"/>
              <a:ea typeface="Lato Black"/>
              <a:cs typeface="Lato Black"/>
              <a:sym typeface="Lato Black"/>
            </a:endParaRPr>
          </a:p>
          <a:p>
            <a:pPr marL="914400" lvl="0" indent="-321310" algn="just" rtl="0">
              <a:lnSpc>
                <a:spcPct val="115000"/>
              </a:lnSpc>
              <a:spcBef>
                <a:spcPts val="1200"/>
              </a:spcBef>
              <a:spcAft>
                <a:spcPts val="0"/>
              </a:spcAft>
              <a:buClr>
                <a:schemeClr val="dk2"/>
              </a:buClr>
              <a:buSzPts val="1460"/>
              <a:buChar char="●"/>
            </a:pPr>
            <a:r>
              <a:rPr lang="en-GB" sz="1460">
                <a:solidFill>
                  <a:schemeClr val="dk2"/>
                </a:solidFill>
                <a:highlight>
                  <a:srgbClr val="FFFFFF"/>
                </a:highlight>
              </a:rPr>
              <a:t>Delivery in some areas like </a:t>
            </a:r>
            <a:r>
              <a:rPr lang="en-GB" sz="1460">
                <a:solidFill>
                  <a:schemeClr val="dk2"/>
                </a:solidFill>
                <a:highlight>
                  <a:schemeClr val="lt1"/>
                </a:highlight>
              </a:rPr>
              <a:t>Hyderabad, Vijayawada, Chennai, Nagpur, Bengaluru is fast because offline stores are also present in that areas.</a:t>
            </a:r>
            <a:endParaRPr sz="1460">
              <a:solidFill>
                <a:schemeClr val="dk2"/>
              </a:solidFill>
              <a:highlight>
                <a:srgbClr val="FFFFFF"/>
              </a:highlight>
            </a:endParaRPr>
          </a:p>
          <a:p>
            <a:pPr marL="914400" lvl="0" indent="-321310" algn="just" rtl="0">
              <a:lnSpc>
                <a:spcPct val="115000"/>
              </a:lnSpc>
              <a:spcBef>
                <a:spcPts val="0"/>
              </a:spcBef>
              <a:spcAft>
                <a:spcPts val="0"/>
              </a:spcAft>
              <a:buClr>
                <a:schemeClr val="dk2"/>
              </a:buClr>
              <a:buSzPts val="1460"/>
              <a:buChar char="●"/>
            </a:pPr>
            <a:r>
              <a:rPr lang="en-GB" sz="1460">
                <a:solidFill>
                  <a:schemeClr val="dk2"/>
                </a:solidFill>
                <a:highlight>
                  <a:schemeClr val="lt1"/>
                </a:highlight>
              </a:rPr>
              <a:t>Heavy discount is given if we buy products in Bulk.</a:t>
            </a:r>
            <a:endParaRPr sz="1460">
              <a:solidFill>
                <a:schemeClr val="dk2"/>
              </a:solidFill>
              <a:highlight>
                <a:srgbClr val="FFFFFF"/>
              </a:highlight>
              <a:latin typeface="Lato Black"/>
              <a:ea typeface="Lato Black"/>
              <a:cs typeface="Lato Black"/>
              <a:sym typeface="Lato Black"/>
            </a:endParaRPr>
          </a:p>
          <a:p>
            <a:pPr marL="0" lvl="0" indent="457200" algn="just" rtl="0">
              <a:lnSpc>
                <a:spcPct val="115000"/>
              </a:lnSpc>
              <a:spcBef>
                <a:spcPts val="1200"/>
              </a:spcBef>
              <a:spcAft>
                <a:spcPts val="0"/>
              </a:spcAft>
              <a:buNone/>
            </a:pPr>
            <a:r>
              <a:rPr lang="en-GB" sz="1460">
                <a:solidFill>
                  <a:schemeClr val="dk2"/>
                </a:solidFill>
                <a:highlight>
                  <a:srgbClr val="FFFFFF"/>
                </a:highlight>
                <a:latin typeface="Lato Black"/>
                <a:ea typeface="Lato Black"/>
                <a:cs typeface="Lato Black"/>
                <a:sym typeface="Lato Black"/>
              </a:rPr>
              <a:t>Disadvantages:</a:t>
            </a:r>
            <a:endParaRPr sz="1460">
              <a:solidFill>
                <a:schemeClr val="dk2"/>
              </a:solidFill>
              <a:highlight>
                <a:srgbClr val="FFFFFF"/>
              </a:highlight>
              <a:latin typeface="Lato Black"/>
              <a:ea typeface="Lato Black"/>
              <a:cs typeface="Lato Black"/>
              <a:sym typeface="Lato Black"/>
            </a:endParaRPr>
          </a:p>
          <a:p>
            <a:pPr marL="914400" lvl="0" indent="-321310" algn="just" rtl="0">
              <a:lnSpc>
                <a:spcPct val="115000"/>
              </a:lnSpc>
              <a:spcBef>
                <a:spcPts val="1200"/>
              </a:spcBef>
              <a:spcAft>
                <a:spcPts val="0"/>
              </a:spcAft>
              <a:buClr>
                <a:schemeClr val="dk2"/>
              </a:buClr>
              <a:buSzPts val="1460"/>
              <a:buChar char="●"/>
            </a:pPr>
            <a:r>
              <a:rPr lang="en-GB" sz="1460">
                <a:solidFill>
                  <a:schemeClr val="dk2"/>
                </a:solidFill>
                <a:highlight>
                  <a:srgbClr val="FFFFFF"/>
                </a:highlight>
              </a:rPr>
              <a:t>Services of Medplus is available in very less areaslike Hyderabad, Vijayawada, Chennai, Nagpur, Bengaluru.</a:t>
            </a:r>
            <a:endParaRPr sz="1460">
              <a:solidFill>
                <a:schemeClr val="dk2"/>
              </a:solidFill>
              <a:highlight>
                <a:srgbClr val="FFFFFF"/>
              </a:highlight>
            </a:endParaRPr>
          </a:p>
          <a:p>
            <a:pPr marL="914400" lvl="0" indent="-321310" algn="just" rtl="0">
              <a:lnSpc>
                <a:spcPct val="115000"/>
              </a:lnSpc>
              <a:spcBef>
                <a:spcPts val="0"/>
              </a:spcBef>
              <a:spcAft>
                <a:spcPts val="0"/>
              </a:spcAft>
              <a:buClr>
                <a:schemeClr val="dk2"/>
              </a:buClr>
              <a:buSzPts val="1460"/>
              <a:buChar char="●"/>
            </a:pPr>
            <a:r>
              <a:rPr lang="en-GB" sz="1460">
                <a:solidFill>
                  <a:schemeClr val="dk2"/>
                </a:solidFill>
                <a:highlight>
                  <a:srgbClr val="FFFFFF"/>
                </a:highlight>
              </a:rPr>
              <a:t>Refund policy is bad.</a:t>
            </a:r>
            <a:endParaRPr sz="1460">
              <a:solidFill>
                <a:schemeClr val="dk2"/>
              </a:solidFill>
              <a:highlight>
                <a:srgbClr val="FFFFFF"/>
              </a:highlight>
            </a:endParaRPr>
          </a:p>
        </p:txBody>
      </p:sp>
      <p:sp>
        <p:nvSpPr>
          <p:cNvPr id="210" name="Google Shape;210;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GB"/>
              <a:t>Advantages-Disadvantages Of Websites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GB"/>
              <a:t>Expected Outcome</a:t>
            </a:r>
            <a:endParaRPr/>
          </a:p>
        </p:txBody>
      </p:sp>
      <p:sp>
        <p:nvSpPr>
          <p:cNvPr id="216" name="Google Shape;216;p36"/>
          <p:cNvSpPr txBox="1">
            <a:spLocks noGrp="1"/>
          </p:cNvSpPr>
          <p:nvPr>
            <p:ph type="body" idx="1"/>
          </p:nvPr>
        </p:nvSpPr>
        <p:spPr>
          <a:xfrm>
            <a:off x="729450" y="2160325"/>
            <a:ext cx="7688700" cy="2261100"/>
          </a:xfrm>
          <a:prstGeom prst="rect">
            <a:avLst/>
          </a:prstGeom>
        </p:spPr>
        <p:txBody>
          <a:bodyPr spcFirstLastPara="1" wrap="square" lIns="91425" tIns="91425" rIns="91425" bIns="91425" anchor="t" anchorCtr="0">
            <a:noAutofit/>
          </a:bodyPr>
          <a:lstStyle/>
          <a:p>
            <a:pPr marL="457200" lvl="0" indent="-321310" algn="just" rtl="0">
              <a:lnSpc>
                <a:spcPct val="115000"/>
              </a:lnSpc>
              <a:spcBef>
                <a:spcPts val="0"/>
              </a:spcBef>
              <a:spcAft>
                <a:spcPts val="0"/>
              </a:spcAft>
              <a:buClr>
                <a:schemeClr val="dk2"/>
              </a:buClr>
              <a:buSzPts val="1460"/>
              <a:buChar char="●"/>
            </a:pPr>
            <a:r>
              <a:rPr lang="en-GB" sz="1460">
                <a:solidFill>
                  <a:schemeClr val="dk2"/>
                </a:solidFill>
                <a:highlight>
                  <a:srgbClr val="FFFFFF"/>
                </a:highlight>
              </a:rPr>
              <a:t>Due to pandemic many people had fear to go in public and buy medicines and besides that many aged people live alone so they can’t go to the store to buy medicines, and many people work from early morning to late night so they have no time to go the drug store and buy the medicines.So people can order medicines from our website.</a:t>
            </a:r>
            <a:endParaRPr sz="1460">
              <a:solidFill>
                <a:schemeClr val="dk2"/>
              </a:solidFill>
              <a:highlight>
                <a:srgbClr val="FFFFFF"/>
              </a:highlight>
            </a:endParaRPr>
          </a:p>
          <a:p>
            <a:pPr marL="457200" lvl="0" indent="-321310" algn="just" rtl="0">
              <a:lnSpc>
                <a:spcPct val="115000"/>
              </a:lnSpc>
              <a:spcBef>
                <a:spcPts val="0"/>
              </a:spcBef>
              <a:spcAft>
                <a:spcPts val="0"/>
              </a:spcAft>
              <a:buClr>
                <a:schemeClr val="dk2"/>
              </a:buClr>
              <a:buSzPts val="1460"/>
              <a:buChar char="●"/>
            </a:pPr>
            <a:r>
              <a:rPr lang="en-GB" sz="1460">
                <a:solidFill>
                  <a:schemeClr val="dk2"/>
                </a:solidFill>
                <a:highlight>
                  <a:srgbClr val="FFFFFF"/>
                </a:highlight>
              </a:rPr>
              <a:t>Also at clinic or hospital where there are plenty of patients with some disease or problems so to avoid coming in touch with them.</a:t>
            </a:r>
            <a:endParaRPr sz="1460">
              <a:solidFill>
                <a:schemeClr val="dk2"/>
              </a:solidFill>
              <a:highlight>
                <a:srgbClr val="FFFFFF"/>
              </a:highlight>
            </a:endParaRPr>
          </a:p>
          <a:p>
            <a:pPr marL="457200" lvl="0" indent="-321310" algn="just" rtl="0">
              <a:lnSpc>
                <a:spcPct val="115000"/>
              </a:lnSpc>
              <a:spcBef>
                <a:spcPts val="0"/>
              </a:spcBef>
              <a:spcAft>
                <a:spcPts val="0"/>
              </a:spcAft>
              <a:buClr>
                <a:schemeClr val="dk2"/>
              </a:buClr>
              <a:buSzPts val="1460"/>
              <a:buChar char="●"/>
            </a:pPr>
            <a:r>
              <a:rPr lang="en-GB" sz="1460">
                <a:solidFill>
                  <a:schemeClr val="dk2"/>
                </a:solidFill>
                <a:highlight>
                  <a:srgbClr val="FFFFFF"/>
                </a:highlight>
              </a:rPr>
              <a:t>Our website will provide online meeting facility for patients to arrange a virtual meeting from home without going to clinic or hospital.</a:t>
            </a:r>
            <a:endParaRPr sz="1460">
              <a:solidFill>
                <a:schemeClr val="dk2"/>
              </a:solidFill>
              <a:highlight>
                <a:srgbClr val="FFFFFF"/>
              </a:highlight>
            </a:endParaRPr>
          </a:p>
          <a:p>
            <a:pPr marL="457200" lvl="0" indent="0" algn="just" rtl="0">
              <a:lnSpc>
                <a:spcPct val="95000"/>
              </a:lnSpc>
              <a:spcBef>
                <a:spcPts val="1200"/>
              </a:spcBef>
              <a:spcAft>
                <a:spcPts val="1200"/>
              </a:spcAft>
              <a:buSzPts val="935"/>
              <a:buNone/>
            </a:pPr>
            <a:endParaRPr sz="1360">
              <a:solidFill>
                <a:schemeClr val="dk2"/>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Tools &amp; Technology</a:t>
            </a:r>
            <a:endParaRPr/>
          </a:p>
        </p:txBody>
      </p:sp>
      <p:sp>
        <p:nvSpPr>
          <p:cNvPr id="222" name="Google Shape;222;p37"/>
          <p:cNvSpPr txBox="1">
            <a:spLocks noGrp="1"/>
          </p:cNvSpPr>
          <p:nvPr>
            <p:ph type="body" idx="1"/>
          </p:nvPr>
        </p:nvSpPr>
        <p:spPr>
          <a:xfrm>
            <a:off x="729450" y="1997425"/>
            <a:ext cx="7688700" cy="30510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GB" sz="1700" b="1">
                <a:solidFill>
                  <a:schemeClr val="dk2"/>
                </a:solidFill>
              </a:rPr>
              <a:t>Minimum Hardware Requirements :</a:t>
            </a:r>
            <a:endParaRPr sz="1700" b="1">
              <a:solidFill>
                <a:schemeClr val="dk2"/>
              </a:solidFill>
            </a:endParaRPr>
          </a:p>
          <a:p>
            <a:pPr marL="457200" lvl="0" indent="-323850" algn="just" rtl="0">
              <a:spcBef>
                <a:spcPts val="1200"/>
              </a:spcBef>
              <a:spcAft>
                <a:spcPts val="0"/>
              </a:spcAft>
              <a:buClr>
                <a:schemeClr val="dk2"/>
              </a:buClr>
              <a:buSzPts val="1500"/>
              <a:buChar char="●"/>
            </a:pPr>
            <a:r>
              <a:rPr lang="en-GB" sz="1500">
                <a:solidFill>
                  <a:schemeClr val="dk2"/>
                </a:solidFill>
              </a:rPr>
              <a:t>Laptop / Desktop</a:t>
            </a:r>
            <a:endParaRPr sz="1500">
              <a:solidFill>
                <a:schemeClr val="dk2"/>
              </a:solidFill>
            </a:endParaRPr>
          </a:p>
          <a:p>
            <a:pPr marL="457200" lvl="0" indent="-323850" algn="just" rtl="0">
              <a:spcBef>
                <a:spcPts val="0"/>
              </a:spcBef>
              <a:spcAft>
                <a:spcPts val="0"/>
              </a:spcAft>
              <a:buClr>
                <a:schemeClr val="dk2"/>
              </a:buClr>
              <a:buSzPts val="1500"/>
              <a:buChar char="●"/>
            </a:pPr>
            <a:r>
              <a:rPr lang="en-GB" sz="1500">
                <a:solidFill>
                  <a:schemeClr val="dk2"/>
                </a:solidFill>
              </a:rPr>
              <a:t>Processor - 1GHz or Above</a:t>
            </a:r>
            <a:endParaRPr sz="1500">
              <a:solidFill>
                <a:schemeClr val="dk2"/>
              </a:solidFill>
            </a:endParaRPr>
          </a:p>
          <a:p>
            <a:pPr marL="457200" lvl="0" indent="-323850" algn="just" rtl="0">
              <a:spcBef>
                <a:spcPts val="0"/>
              </a:spcBef>
              <a:spcAft>
                <a:spcPts val="0"/>
              </a:spcAft>
              <a:buClr>
                <a:schemeClr val="dk2"/>
              </a:buClr>
              <a:buSzPts val="1500"/>
              <a:buChar char="●"/>
            </a:pPr>
            <a:r>
              <a:rPr lang="en-GB" sz="1500">
                <a:solidFill>
                  <a:schemeClr val="dk2"/>
                </a:solidFill>
              </a:rPr>
              <a:t>Ram - 1GB or Above</a:t>
            </a:r>
            <a:endParaRPr sz="1500">
              <a:solidFill>
                <a:schemeClr val="dk2"/>
              </a:solidFill>
            </a:endParaRPr>
          </a:p>
          <a:p>
            <a:pPr marL="457200" lvl="0" indent="-323850" algn="just" rtl="0">
              <a:spcBef>
                <a:spcPts val="0"/>
              </a:spcBef>
              <a:spcAft>
                <a:spcPts val="0"/>
              </a:spcAft>
              <a:buClr>
                <a:schemeClr val="dk2"/>
              </a:buClr>
              <a:buSzPts val="1500"/>
              <a:buChar char="●"/>
            </a:pPr>
            <a:r>
              <a:rPr lang="en-GB" sz="1500">
                <a:solidFill>
                  <a:schemeClr val="dk2"/>
                </a:solidFill>
              </a:rPr>
              <a:t>Free Disk Space - 30GB or Above</a:t>
            </a:r>
            <a:endParaRPr sz="1500">
              <a:solidFill>
                <a:schemeClr val="dk2"/>
              </a:solidFill>
            </a:endParaRPr>
          </a:p>
          <a:p>
            <a:pPr marL="457200" lvl="0" indent="-323850" algn="just" rtl="0">
              <a:spcBef>
                <a:spcPts val="0"/>
              </a:spcBef>
              <a:spcAft>
                <a:spcPts val="0"/>
              </a:spcAft>
              <a:buClr>
                <a:schemeClr val="dk2"/>
              </a:buClr>
              <a:buSzPts val="1500"/>
              <a:buChar char="●"/>
            </a:pPr>
            <a:r>
              <a:rPr lang="en-GB" sz="1500">
                <a:solidFill>
                  <a:schemeClr val="dk2"/>
                </a:solidFill>
              </a:rPr>
              <a:t>Internet Connection</a:t>
            </a:r>
            <a:endParaRPr sz="1500">
              <a:solidFill>
                <a:schemeClr val="dk2"/>
              </a:solidFill>
            </a:endParaRPr>
          </a:p>
          <a:p>
            <a:pPr marL="0" lvl="0" indent="0" algn="just" rtl="0">
              <a:lnSpc>
                <a:spcPct val="150000"/>
              </a:lnSpc>
              <a:spcBef>
                <a:spcPts val="1200"/>
              </a:spcBef>
              <a:spcAft>
                <a:spcPts val="0"/>
              </a:spcAft>
              <a:buNone/>
            </a:pPr>
            <a:r>
              <a:rPr lang="en-GB" sz="1800">
                <a:solidFill>
                  <a:srgbClr val="000000"/>
                </a:solidFill>
                <a:latin typeface="Arial"/>
                <a:ea typeface="Arial"/>
                <a:cs typeface="Arial"/>
                <a:sym typeface="Arial"/>
              </a:rPr>
              <a:t>·</a:t>
            </a:r>
            <a:endParaRPr sz="1800" b="1">
              <a:solidFill>
                <a:schemeClr val="dk2"/>
              </a:solidFill>
            </a:endParaRPr>
          </a:p>
          <a:p>
            <a:pPr marL="469900" lvl="0" indent="-228600" algn="just" rtl="0">
              <a:lnSpc>
                <a:spcPct val="150000"/>
              </a:lnSpc>
              <a:spcBef>
                <a:spcPts val="700"/>
              </a:spcBef>
              <a:spcAft>
                <a:spcPts val="0"/>
              </a:spcAft>
              <a:buNone/>
            </a:pPr>
            <a:endParaRPr sz="1400" b="1">
              <a:solidFill>
                <a:schemeClr val="dk2"/>
              </a:solidFill>
            </a:endParaRPr>
          </a:p>
          <a:p>
            <a:pPr marL="469900" lvl="0" indent="-228600" algn="just" rtl="0">
              <a:lnSpc>
                <a:spcPct val="150000"/>
              </a:lnSpc>
              <a:spcBef>
                <a:spcPts val="700"/>
              </a:spcBef>
              <a:spcAft>
                <a:spcPts val="700"/>
              </a:spcAft>
              <a:buNone/>
            </a:pPr>
            <a:endParaRPr sz="1400" b="1">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Tools &amp; Technology</a:t>
            </a:r>
            <a:endParaRPr/>
          </a:p>
        </p:txBody>
      </p:sp>
      <p:sp>
        <p:nvSpPr>
          <p:cNvPr id="228" name="Google Shape;228;p38"/>
          <p:cNvSpPr txBox="1">
            <a:spLocks noGrp="1"/>
          </p:cNvSpPr>
          <p:nvPr>
            <p:ph type="body" idx="1"/>
          </p:nvPr>
        </p:nvSpPr>
        <p:spPr>
          <a:xfrm>
            <a:off x="729450" y="1997425"/>
            <a:ext cx="7688700" cy="3051000"/>
          </a:xfrm>
          <a:prstGeom prst="rect">
            <a:avLst/>
          </a:prstGeom>
        </p:spPr>
        <p:txBody>
          <a:bodyPr spcFirstLastPara="1" wrap="square" lIns="91425" tIns="91425" rIns="91425" bIns="91425" anchor="t" anchorCtr="0">
            <a:normAutofit fontScale="40000" lnSpcReduction="20000"/>
          </a:bodyPr>
          <a:lstStyle/>
          <a:p>
            <a:pPr marL="0" lvl="0" indent="0" algn="just" rtl="0">
              <a:spcBef>
                <a:spcPts val="0"/>
              </a:spcBef>
              <a:spcAft>
                <a:spcPts val="0"/>
              </a:spcAft>
              <a:buNone/>
            </a:pPr>
            <a:r>
              <a:rPr lang="en-GB" sz="4250" b="1">
                <a:solidFill>
                  <a:schemeClr val="dk2"/>
                </a:solidFill>
              </a:rPr>
              <a:t>Minimum Software Requirements :</a:t>
            </a:r>
            <a:endParaRPr sz="4250" b="1">
              <a:solidFill>
                <a:schemeClr val="dk2"/>
              </a:solidFill>
            </a:endParaRPr>
          </a:p>
          <a:p>
            <a:pPr marL="457200" lvl="0" indent="-325153" algn="just" rtl="0">
              <a:spcBef>
                <a:spcPts val="1200"/>
              </a:spcBef>
              <a:spcAft>
                <a:spcPts val="0"/>
              </a:spcAft>
              <a:buClr>
                <a:schemeClr val="dk2"/>
              </a:buClr>
              <a:buSzPct val="100000"/>
              <a:buChar char="●"/>
            </a:pPr>
            <a:r>
              <a:rPr lang="en-GB" sz="3801">
                <a:solidFill>
                  <a:schemeClr val="dk2"/>
                </a:solidFill>
              </a:rPr>
              <a:t>Eclipse IDE 2021-12 4.0 or higher</a:t>
            </a:r>
            <a:endParaRPr sz="3801">
              <a:solidFill>
                <a:schemeClr val="dk2"/>
              </a:solidFill>
            </a:endParaRPr>
          </a:p>
          <a:p>
            <a:pPr marL="457200" lvl="0" indent="-325153" algn="just" rtl="0">
              <a:spcBef>
                <a:spcPts val="0"/>
              </a:spcBef>
              <a:spcAft>
                <a:spcPts val="0"/>
              </a:spcAft>
              <a:buClr>
                <a:schemeClr val="dk2"/>
              </a:buClr>
              <a:buSzPct val="100000"/>
              <a:buChar char="●"/>
            </a:pPr>
            <a:r>
              <a:rPr lang="en-GB" sz="3801">
                <a:solidFill>
                  <a:schemeClr val="dk2"/>
                </a:solidFill>
              </a:rPr>
              <a:t>Apache Tomcat Server v10.0 or higher</a:t>
            </a:r>
            <a:endParaRPr sz="3801">
              <a:solidFill>
                <a:schemeClr val="dk2"/>
              </a:solidFill>
            </a:endParaRPr>
          </a:p>
          <a:p>
            <a:pPr marL="457200" lvl="0" indent="-325153" algn="just" rtl="0">
              <a:spcBef>
                <a:spcPts val="0"/>
              </a:spcBef>
              <a:spcAft>
                <a:spcPts val="0"/>
              </a:spcAft>
              <a:buClr>
                <a:schemeClr val="dk2"/>
              </a:buClr>
              <a:buSzPct val="100000"/>
              <a:buChar char="●"/>
            </a:pPr>
            <a:r>
              <a:rPr lang="en-GB" sz="3801">
                <a:solidFill>
                  <a:schemeClr val="dk2"/>
                </a:solidFill>
              </a:rPr>
              <a:t>JDK 12.0 or higher</a:t>
            </a:r>
            <a:endParaRPr sz="3801">
              <a:solidFill>
                <a:schemeClr val="dk2"/>
              </a:solidFill>
            </a:endParaRPr>
          </a:p>
          <a:p>
            <a:pPr marL="457200" lvl="0" indent="-325153" algn="just" rtl="0">
              <a:spcBef>
                <a:spcPts val="0"/>
              </a:spcBef>
              <a:spcAft>
                <a:spcPts val="0"/>
              </a:spcAft>
              <a:buClr>
                <a:schemeClr val="dk2"/>
              </a:buClr>
              <a:buSzPct val="100000"/>
              <a:buChar char="●"/>
            </a:pPr>
            <a:r>
              <a:rPr lang="en-GB" sz="3801">
                <a:solidFill>
                  <a:schemeClr val="dk2"/>
                </a:solidFill>
              </a:rPr>
              <a:t>JavaSE-14 or higher</a:t>
            </a:r>
            <a:endParaRPr sz="3801">
              <a:solidFill>
                <a:schemeClr val="dk2"/>
              </a:solidFill>
            </a:endParaRPr>
          </a:p>
          <a:p>
            <a:pPr marL="457200" lvl="0" indent="-325153" algn="just" rtl="0">
              <a:spcBef>
                <a:spcPts val="0"/>
              </a:spcBef>
              <a:spcAft>
                <a:spcPts val="0"/>
              </a:spcAft>
              <a:buClr>
                <a:schemeClr val="dk2"/>
              </a:buClr>
              <a:buSzPct val="100000"/>
              <a:buChar char="●"/>
            </a:pPr>
            <a:r>
              <a:rPr lang="en-GB" sz="3801">
                <a:solidFill>
                  <a:schemeClr val="dk2"/>
                </a:solidFill>
              </a:rPr>
              <a:t>JRE 6.0.1</a:t>
            </a:r>
            <a:endParaRPr sz="3801">
              <a:solidFill>
                <a:schemeClr val="dk2"/>
              </a:solidFill>
            </a:endParaRPr>
          </a:p>
          <a:p>
            <a:pPr marL="457200" lvl="0" indent="-325153" algn="just" rtl="0">
              <a:spcBef>
                <a:spcPts val="0"/>
              </a:spcBef>
              <a:spcAft>
                <a:spcPts val="0"/>
              </a:spcAft>
              <a:buClr>
                <a:schemeClr val="dk2"/>
              </a:buClr>
              <a:buSzPct val="100000"/>
              <a:buChar char="●"/>
            </a:pPr>
            <a:r>
              <a:rPr lang="en-GB" sz="3801">
                <a:solidFill>
                  <a:schemeClr val="dk2"/>
                </a:solidFill>
              </a:rPr>
              <a:t>MySQL Workbench 8.0 or higher</a:t>
            </a:r>
            <a:endParaRPr sz="3801">
              <a:solidFill>
                <a:schemeClr val="dk2"/>
              </a:solidFill>
            </a:endParaRPr>
          </a:p>
          <a:p>
            <a:pPr marL="457200" lvl="0" indent="-325153" algn="just" rtl="0">
              <a:spcBef>
                <a:spcPts val="0"/>
              </a:spcBef>
              <a:spcAft>
                <a:spcPts val="0"/>
              </a:spcAft>
              <a:buClr>
                <a:schemeClr val="dk2"/>
              </a:buClr>
              <a:buSzPct val="100000"/>
              <a:buChar char="●"/>
            </a:pPr>
            <a:r>
              <a:rPr lang="en-GB" sz="3801">
                <a:solidFill>
                  <a:schemeClr val="dk2"/>
                </a:solidFill>
              </a:rPr>
              <a:t>Bootstrap</a:t>
            </a:r>
            <a:endParaRPr sz="3801">
              <a:solidFill>
                <a:schemeClr val="dk2"/>
              </a:solidFill>
            </a:endParaRPr>
          </a:p>
          <a:p>
            <a:pPr marL="457200" lvl="0" indent="-325153" algn="just" rtl="0">
              <a:spcBef>
                <a:spcPts val="0"/>
              </a:spcBef>
              <a:spcAft>
                <a:spcPts val="0"/>
              </a:spcAft>
              <a:buClr>
                <a:schemeClr val="dk2"/>
              </a:buClr>
              <a:buSzPct val="100000"/>
              <a:buChar char="●"/>
            </a:pPr>
            <a:r>
              <a:rPr lang="en-GB" sz="3801">
                <a:solidFill>
                  <a:schemeClr val="dk2"/>
                </a:solidFill>
              </a:rPr>
              <a:t>MDBootstrap</a:t>
            </a:r>
            <a:endParaRPr sz="3801">
              <a:solidFill>
                <a:schemeClr val="dk2"/>
              </a:solidFill>
            </a:endParaRPr>
          </a:p>
          <a:p>
            <a:pPr marL="0" lvl="0" indent="0" algn="just" rtl="0">
              <a:lnSpc>
                <a:spcPct val="150000"/>
              </a:lnSpc>
              <a:spcBef>
                <a:spcPts val="1200"/>
              </a:spcBef>
              <a:spcAft>
                <a:spcPts val="0"/>
              </a:spcAft>
              <a:buNone/>
            </a:pPr>
            <a:r>
              <a:rPr lang="en-GB" sz="1800">
                <a:solidFill>
                  <a:srgbClr val="000000"/>
                </a:solidFill>
                <a:latin typeface="Arial"/>
                <a:ea typeface="Arial"/>
                <a:cs typeface="Arial"/>
                <a:sym typeface="Arial"/>
              </a:rPr>
              <a:t>·</a:t>
            </a:r>
            <a:endParaRPr sz="1800" b="1">
              <a:solidFill>
                <a:schemeClr val="dk2"/>
              </a:solidFill>
            </a:endParaRPr>
          </a:p>
          <a:p>
            <a:pPr marL="469900" lvl="0" indent="-228600" algn="just" rtl="0">
              <a:lnSpc>
                <a:spcPct val="150000"/>
              </a:lnSpc>
              <a:spcBef>
                <a:spcPts val="700"/>
              </a:spcBef>
              <a:spcAft>
                <a:spcPts val="0"/>
              </a:spcAft>
              <a:buNone/>
            </a:pPr>
            <a:endParaRPr sz="1400" b="1">
              <a:solidFill>
                <a:schemeClr val="dk2"/>
              </a:solidFill>
            </a:endParaRPr>
          </a:p>
          <a:p>
            <a:pPr marL="469900" lvl="0" indent="-228600" algn="just" rtl="0">
              <a:lnSpc>
                <a:spcPct val="150000"/>
              </a:lnSpc>
              <a:spcBef>
                <a:spcPts val="700"/>
              </a:spcBef>
              <a:spcAft>
                <a:spcPts val="700"/>
              </a:spcAft>
              <a:buNone/>
            </a:pPr>
            <a:endParaRPr sz="1400" b="1">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Methodology (Modules)</a:t>
            </a:r>
            <a:endParaRPr/>
          </a:p>
        </p:txBody>
      </p:sp>
      <p:sp>
        <p:nvSpPr>
          <p:cNvPr id="234" name="Google Shape;234;p39"/>
          <p:cNvSpPr txBox="1">
            <a:spLocks noGrp="1"/>
          </p:cNvSpPr>
          <p:nvPr>
            <p:ph type="body" idx="1"/>
          </p:nvPr>
        </p:nvSpPr>
        <p:spPr>
          <a:xfrm>
            <a:off x="727650" y="1916000"/>
            <a:ext cx="7688700" cy="2643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a:solidFill>
                  <a:schemeClr val="dk2"/>
                </a:solidFill>
                <a:latin typeface="Lato Black"/>
                <a:ea typeface="Lato Black"/>
                <a:cs typeface="Lato Black"/>
                <a:sym typeface="Lato Black"/>
              </a:rPr>
              <a:t>Client/User Module:</a:t>
            </a:r>
            <a:endParaRPr sz="1400">
              <a:solidFill>
                <a:schemeClr val="dk2"/>
              </a:solidFill>
              <a:latin typeface="Lato Black"/>
              <a:ea typeface="Lato Black"/>
              <a:cs typeface="Lato Black"/>
              <a:sym typeface="Lato Black"/>
            </a:endParaRPr>
          </a:p>
          <a:p>
            <a:pPr marL="457200" lvl="0" indent="-317500" algn="just" rtl="0">
              <a:spcBef>
                <a:spcPts val="1200"/>
              </a:spcBef>
              <a:spcAft>
                <a:spcPts val="0"/>
              </a:spcAft>
              <a:buClr>
                <a:schemeClr val="dk2"/>
              </a:buClr>
              <a:buSzPts val="1400"/>
              <a:buChar char="●"/>
            </a:pPr>
            <a:r>
              <a:rPr lang="en-GB" sz="1400">
                <a:solidFill>
                  <a:schemeClr val="dk2"/>
                </a:solidFill>
              </a:rPr>
              <a:t>Login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Signup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Forgot Password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Home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Products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Doctor’s Appointment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Customer Wallet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Your Account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Reset Password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Cart Page</a:t>
            </a:r>
            <a:endParaRPr sz="14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Methodology (Modules)</a:t>
            </a:r>
            <a:endParaRPr/>
          </a:p>
        </p:txBody>
      </p:sp>
      <p:sp>
        <p:nvSpPr>
          <p:cNvPr id="240" name="Google Shape;240;p40"/>
          <p:cNvSpPr txBox="1">
            <a:spLocks noGrp="1"/>
          </p:cNvSpPr>
          <p:nvPr>
            <p:ph type="body" idx="1"/>
          </p:nvPr>
        </p:nvSpPr>
        <p:spPr>
          <a:xfrm>
            <a:off x="729450" y="2078875"/>
            <a:ext cx="7688700" cy="2643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a:solidFill>
                  <a:schemeClr val="dk2"/>
                </a:solidFill>
                <a:latin typeface="Lato Black"/>
                <a:ea typeface="Lato Black"/>
                <a:cs typeface="Lato Black"/>
                <a:sym typeface="Lato Black"/>
              </a:rPr>
              <a:t>Admin Module:</a:t>
            </a:r>
            <a:endParaRPr sz="1400">
              <a:solidFill>
                <a:schemeClr val="dk2"/>
              </a:solidFill>
              <a:latin typeface="Lato Black"/>
              <a:ea typeface="Lato Black"/>
              <a:cs typeface="Lato Black"/>
              <a:sym typeface="Lato Black"/>
            </a:endParaRPr>
          </a:p>
          <a:p>
            <a:pPr marL="457200" lvl="0" indent="-317500" algn="just" rtl="0">
              <a:spcBef>
                <a:spcPts val="1200"/>
              </a:spcBef>
              <a:spcAft>
                <a:spcPts val="0"/>
              </a:spcAft>
              <a:buClr>
                <a:schemeClr val="dk2"/>
              </a:buClr>
              <a:buSzPts val="1400"/>
              <a:buChar char="●"/>
            </a:pPr>
            <a:r>
              <a:rPr lang="en-GB" sz="1400">
                <a:solidFill>
                  <a:schemeClr val="dk2"/>
                </a:solidFill>
              </a:rPr>
              <a:t>Login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Dashboard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Add Product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Modify Product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Delete Product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View Product Page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rPr>
              <a:t>View Users Page</a:t>
            </a:r>
            <a:endParaRPr sz="14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Process Flow Diagram</a:t>
            </a:r>
            <a:endParaRPr/>
          </a:p>
        </p:txBody>
      </p:sp>
      <p:sp>
        <p:nvSpPr>
          <p:cNvPr id="246" name="Google Shape;246;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sz="1600">
                <a:solidFill>
                  <a:schemeClr val="dk2"/>
                </a:solidFill>
                <a:latin typeface="Lato Black"/>
                <a:ea typeface="Lato Black"/>
                <a:cs typeface="Lato Black"/>
                <a:sym typeface="Lato Black"/>
              </a:rPr>
              <a:t>Click Here To See:</a:t>
            </a:r>
            <a:endParaRPr sz="1600">
              <a:solidFill>
                <a:schemeClr val="dk2"/>
              </a:solidFill>
              <a:latin typeface="Lato Black"/>
              <a:ea typeface="Lato Black"/>
              <a:cs typeface="Lato Black"/>
              <a:sym typeface="Lato Black"/>
            </a:endParaRPr>
          </a:p>
          <a:p>
            <a:pPr marL="0" lvl="0" indent="0" algn="just" rtl="0">
              <a:spcBef>
                <a:spcPts val="1200"/>
              </a:spcBef>
              <a:spcAft>
                <a:spcPts val="1200"/>
              </a:spcAft>
              <a:buNone/>
            </a:pPr>
            <a:r>
              <a:rPr lang="en-GB" sz="1600" u="sng">
                <a:solidFill>
                  <a:schemeClr val="hlink"/>
                </a:solidFill>
                <a:hlinkClick r:id="rId3"/>
              </a:rPr>
              <a:t>https://drive.google.com/file/d/18Bm6VlNjA6h38Z9s36Wn8TvIQdqj3Kum/view?usp=sharing</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References</a:t>
            </a:r>
            <a:endParaRPr/>
          </a:p>
        </p:txBody>
      </p:sp>
      <p:sp>
        <p:nvSpPr>
          <p:cNvPr id="252" name="Google Shape;252;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457200" lvl="0" indent="-317500" algn="just" rtl="0">
              <a:spcBef>
                <a:spcPts val="0"/>
              </a:spcBef>
              <a:spcAft>
                <a:spcPts val="0"/>
              </a:spcAft>
              <a:buClr>
                <a:schemeClr val="dk2"/>
              </a:buClr>
              <a:buSzPts val="1400"/>
              <a:buChar char="●"/>
            </a:pPr>
            <a:r>
              <a:rPr lang="en-GB" sz="1400">
                <a:solidFill>
                  <a:schemeClr val="dk2"/>
                </a:solidFill>
                <a:uFill>
                  <a:noFill/>
                </a:uFill>
                <a:hlinkClick r:id="rId3">
                  <a:extLst>
                    <a:ext uri="{A12FA001-AC4F-418D-AE19-62706E023703}">
                      <ahyp:hlinkClr xmlns:ahyp="http://schemas.microsoft.com/office/drawing/2018/hyperlinkcolor" val="tx"/>
                    </a:ext>
                  </a:extLst>
                </a:hlinkClick>
              </a:rPr>
              <a:t>StackOverflow</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uFill>
                  <a:noFill/>
                </a:uFill>
                <a:hlinkClick r:id="rId4">
                  <a:extLst>
                    <a:ext uri="{A12FA001-AC4F-418D-AE19-62706E023703}">
                      <ahyp:hlinkClr xmlns:ahyp="http://schemas.microsoft.com/office/drawing/2018/hyperlinkcolor" val="tx"/>
                    </a:ext>
                  </a:extLst>
                </a:hlinkClick>
              </a:rPr>
              <a:t>JavaTPoint</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uFill>
                  <a:noFill/>
                </a:uFill>
                <a:hlinkClick r:id="rId5">
                  <a:extLst>
                    <a:ext uri="{A12FA001-AC4F-418D-AE19-62706E023703}">
                      <ahyp:hlinkClr xmlns:ahyp="http://schemas.microsoft.com/office/drawing/2018/hyperlinkcolor" val="tx"/>
                    </a:ext>
                  </a:extLst>
                </a:hlinkClick>
              </a:rPr>
              <a:t>MD Bootstrap</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uFill>
                  <a:noFill/>
                </a:uFill>
                <a:hlinkClick r:id="rId6">
                  <a:extLst>
                    <a:ext uri="{A12FA001-AC4F-418D-AE19-62706E023703}">
                      <ahyp:hlinkClr xmlns:ahyp="http://schemas.microsoft.com/office/drawing/2018/hyperlinkcolor" val="tx"/>
                    </a:ext>
                  </a:extLst>
                </a:hlinkClick>
              </a:rPr>
              <a:t>BootStrap</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uFill>
                  <a:noFill/>
                </a:uFill>
                <a:hlinkClick r:id="rId7">
                  <a:extLst>
                    <a:ext uri="{A12FA001-AC4F-418D-AE19-62706E023703}">
                      <ahyp:hlinkClr xmlns:ahyp="http://schemas.microsoft.com/office/drawing/2018/hyperlinkcolor" val="tx"/>
                    </a:ext>
                  </a:extLst>
                </a:hlinkClick>
              </a:rPr>
              <a:t>Font Awesome</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uFill>
                  <a:noFill/>
                </a:uFill>
                <a:hlinkClick r:id="rId8">
                  <a:extLst>
                    <a:ext uri="{A12FA001-AC4F-418D-AE19-62706E023703}">
                      <ahyp:hlinkClr xmlns:ahyp="http://schemas.microsoft.com/office/drawing/2018/hyperlinkcolor" val="tx"/>
                    </a:ext>
                  </a:extLst>
                </a:hlinkClick>
              </a:rPr>
              <a:t>W3Schools</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uFill>
                  <a:noFill/>
                </a:uFill>
                <a:hlinkClick r:id="rId9">
                  <a:extLst>
                    <a:ext uri="{A12FA001-AC4F-418D-AE19-62706E023703}">
                      <ahyp:hlinkClr xmlns:ahyp="http://schemas.microsoft.com/office/drawing/2018/hyperlinkcolor" val="tx"/>
                    </a:ext>
                  </a:extLst>
                </a:hlinkClick>
              </a:rPr>
              <a:t>TutorialsPoint</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uFill>
                  <a:noFill/>
                </a:uFill>
                <a:hlinkClick r:id="rId10">
                  <a:extLst>
                    <a:ext uri="{A12FA001-AC4F-418D-AE19-62706E023703}">
                      <ahyp:hlinkClr xmlns:ahyp="http://schemas.microsoft.com/office/drawing/2018/hyperlinkcolor" val="tx"/>
                    </a:ext>
                  </a:extLst>
                </a:hlinkClick>
              </a:rPr>
              <a:t>Pharmeasy</a:t>
            </a:r>
            <a:endParaRPr sz="1400">
              <a:solidFill>
                <a:schemeClr val="dk2"/>
              </a:solidFill>
            </a:endParaRPr>
          </a:p>
          <a:p>
            <a:pPr marL="457200" lvl="0" indent="-317500" algn="just" rtl="0">
              <a:spcBef>
                <a:spcPts val="0"/>
              </a:spcBef>
              <a:spcAft>
                <a:spcPts val="0"/>
              </a:spcAft>
              <a:buClr>
                <a:schemeClr val="dk2"/>
              </a:buClr>
              <a:buSzPts val="1400"/>
              <a:buChar char="●"/>
            </a:pPr>
            <a:r>
              <a:rPr lang="en-GB" sz="1400">
                <a:solidFill>
                  <a:schemeClr val="dk2"/>
                </a:solidFill>
                <a:uFill>
                  <a:noFill/>
                </a:uFill>
                <a:hlinkClick r:id="rId11">
                  <a:extLst>
                    <a:ext uri="{A12FA001-AC4F-418D-AE19-62706E023703}">
                      <ahyp:hlinkClr xmlns:ahyp="http://schemas.microsoft.com/office/drawing/2018/hyperlinkcolor" val="tx"/>
                    </a:ext>
                  </a:extLst>
                </a:hlinkClick>
              </a:rPr>
              <a:t>Tata One mg</a:t>
            </a:r>
            <a:endParaRPr sz="14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3"/>
          <p:cNvSpPr txBox="1">
            <a:spLocks noGrp="1"/>
          </p:cNvSpPr>
          <p:nvPr>
            <p:ph type="body" idx="1"/>
          </p:nvPr>
        </p:nvSpPr>
        <p:spPr>
          <a:xfrm>
            <a:off x="2551775" y="243722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4800" b="1">
                <a:solidFill>
                  <a:schemeClr val="dk2"/>
                </a:solidFill>
                <a:latin typeface="Raleway"/>
                <a:ea typeface="Raleway"/>
                <a:cs typeface="Raleway"/>
                <a:sym typeface="Raleway"/>
              </a:rPr>
              <a:t>Screenshots</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Abstract</a:t>
            </a:r>
            <a:endParaRPr/>
          </a:p>
        </p:txBody>
      </p:sp>
      <p:sp>
        <p:nvSpPr>
          <p:cNvPr id="138" name="Google Shape;138;p26"/>
          <p:cNvSpPr txBox="1">
            <a:spLocks noGrp="1"/>
          </p:cNvSpPr>
          <p:nvPr>
            <p:ph type="body" idx="1"/>
          </p:nvPr>
        </p:nvSpPr>
        <p:spPr>
          <a:xfrm>
            <a:off x="727650" y="1853850"/>
            <a:ext cx="7688700" cy="3086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GB" sz="1400">
                <a:solidFill>
                  <a:srgbClr val="000000"/>
                </a:solidFill>
                <a:highlight>
                  <a:srgbClr val="FFFFFF"/>
                </a:highlight>
              </a:rPr>
              <a:t>The establishment and improvement of doctor-patient (student/staff) interaction system is a very important requirement, especially now when the communication technology is developing rapidly. The advantages of web can be made full use of to make up the time and distance gap between doctors and patients and to provide fast and adequate medical services. Through the connection between user terminals and specific service, both doctors and patients are able to obtain required data to achieve a better interaction. The platform, Web services and database technology are all gradually maturing, so that we can develop a doctor- patient (student/staff)  interaction system on web application platform to meet the needs of the patient and provide doctors more efficient and convenient   means of communication with patients. Doctor can see the complaint and provide the necessary solutions for the patients. Admin can manages the patient record in efficiently. Using the web portal admin can also generate the day/weekly/monthly reports.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44"/>
          <p:cNvPicPr preferRelativeResize="0"/>
          <p:nvPr/>
        </p:nvPicPr>
        <p:blipFill>
          <a:blip r:embed="rId3">
            <a:alphaModFix/>
          </a:blip>
          <a:stretch>
            <a:fillRect/>
          </a:stretch>
        </p:blipFill>
        <p:spPr>
          <a:xfrm>
            <a:off x="0" y="2511"/>
            <a:ext cx="9144001" cy="51409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5"/>
          <p:cNvPicPr preferRelativeResize="0"/>
          <p:nvPr/>
        </p:nvPicPr>
        <p:blipFill>
          <a:blip r:embed="rId3">
            <a:alphaModFix/>
          </a:blip>
          <a:stretch>
            <a:fillRect/>
          </a:stretch>
        </p:blipFill>
        <p:spPr>
          <a:xfrm>
            <a:off x="-4465" y="0"/>
            <a:ext cx="9148464"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6"/>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273" name="Google Shape;273;p46"/>
          <p:cNvPicPr preferRelativeResize="0"/>
          <p:nvPr/>
        </p:nvPicPr>
        <p:blipFill>
          <a:blip r:embed="rId4">
            <a:alphaModFix/>
          </a:blip>
          <a:stretch>
            <a:fillRect/>
          </a:stretch>
        </p:blipFill>
        <p:spPr>
          <a:xfrm>
            <a:off x="0" y="1255"/>
            <a:ext cx="9144001" cy="5140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47"/>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279" name="Google Shape;279;p47"/>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280" name="Google Shape;280;p47"/>
          <p:cNvPicPr preferRelativeResize="0"/>
          <p:nvPr/>
        </p:nvPicPr>
        <p:blipFill>
          <a:blip r:embed="rId5">
            <a:alphaModFix/>
          </a:blip>
          <a:stretch>
            <a:fillRect/>
          </a:stretch>
        </p:blipFill>
        <p:spPr>
          <a:xfrm>
            <a:off x="0" y="1255"/>
            <a:ext cx="9144001" cy="5140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8"/>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286" name="Google Shape;286;p48"/>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287" name="Google Shape;287;p48"/>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288" name="Google Shape;288;p48"/>
          <p:cNvPicPr preferRelativeResize="0"/>
          <p:nvPr/>
        </p:nvPicPr>
        <p:blipFill>
          <a:blip r:embed="rId6">
            <a:alphaModFix/>
          </a:blip>
          <a:stretch>
            <a:fillRect/>
          </a:stretch>
        </p:blipFill>
        <p:spPr>
          <a:xfrm>
            <a:off x="0" y="1255"/>
            <a:ext cx="9144001" cy="5140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9"/>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294" name="Google Shape;294;p49"/>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295" name="Google Shape;295;p49"/>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296" name="Google Shape;296;p49"/>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297" name="Google Shape;297;p49"/>
          <p:cNvPicPr preferRelativeResize="0"/>
          <p:nvPr/>
        </p:nvPicPr>
        <p:blipFill>
          <a:blip r:embed="rId7">
            <a:alphaModFix/>
          </a:blip>
          <a:stretch>
            <a:fillRect/>
          </a:stretch>
        </p:blipFill>
        <p:spPr>
          <a:xfrm>
            <a:off x="0" y="1255"/>
            <a:ext cx="9144001" cy="51409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50"/>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303" name="Google Shape;303;p50"/>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304" name="Google Shape;304;p50"/>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305" name="Google Shape;305;p50"/>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306" name="Google Shape;306;p50"/>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307" name="Google Shape;307;p50"/>
          <p:cNvPicPr preferRelativeResize="0"/>
          <p:nvPr/>
        </p:nvPicPr>
        <p:blipFill>
          <a:blip r:embed="rId8">
            <a:alphaModFix/>
          </a:blip>
          <a:stretch>
            <a:fillRect/>
          </a:stretch>
        </p:blipFill>
        <p:spPr>
          <a:xfrm>
            <a:off x="0" y="1255"/>
            <a:ext cx="9144001" cy="51409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51"/>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313" name="Google Shape;313;p51"/>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314" name="Google Shape;314;p51"/>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315" name="Google Shape;315;p51"/>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316" name="Google Shape;316;p51"/>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317" name="Google Shape;317;p51"/>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318" name="Google Shape;318;p51"/>
          <p:cNvPicPr preferRelativeResize="0"/>
          <p:nvPr/>
        </p:nvPicPr>
        <p:blipFill>
          <a:blip r:embed="rId9">
            <a:alphaModFix/>
          </a:blip>
          <a:stretch>
            <a:fillRect/>
          </a:stretch>
        </p:blipFill>
        <p:spPr>
          <a:xfrm>
            <a:off x="0" y="1255"/>
            <a:ext cx="9144001" cy="51409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52"/>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324" name="Google Shape;324;p52"/>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325" name="Google Shape;325;p52"/>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326" name="Google Shape;326;p52"/>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327" name="Google Shape;327;p52"/>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328" name="Google Shape;328;p52"/>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329" name="Google Shape;329;p52"/>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330" name="Google Shape;330;p52"/>
          <p:cNvPicPr preferRelativeResize="0"/>
          <p:nvPr/>
        </p:nvPicPr>
        <p:blipFill>
          <a:blip r:embed="rId10">
            <a:alphaModFix/>
          </a:blip>
          <a:stretch>
            <a:fillRect/>
          </a:stretch>
        </p:blipFill>
        <p:spPr>
          <a:xfrm>
            <a:off x="0" y="1255"/>
            <a:ext cx="9144001" cy="51409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53"/>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336" name="Google Shape;336;p53"/>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337" name="Google Shape;337;p53"/>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338" name="Google Shape;338;p53"/>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339" name="Google Shape;339;p53"/>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340" name="Google Shape;340;p53"/>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341" name="Google Shape;341;p53"/>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342" name="Google Shape;342;p53"/>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343" name="Google Shape;343;p53"/>
          <p:cNvPicPr preferRelativeResize="0"/>
          <p:nvPr/>
        </p:nvPicPr>
        <p:blipFill>
          <a:blip r:embed="rId11">
            <a:alphaModFix/>
          </a:blip>
          <a:stretch>
            <a:fillRect/>
          </a:stretch>
        </p:blipFill>
        <p:spPr>
          <a:xfrm>
            <a:off x="0" y="1255"/>
            <a:ext cx="9144001" cy="5140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Objective And Scope</a:t>
            </a:r>
            <a:endParaRPr/>
          </a:p>
        </p:txBody>
      </p:sp>
      <p:sp>
        <p:nvSpPr>
          <p:cNvPr id="144" name="Google Shape;144;p27"/>
          <p:cNvSpPr txBox="1">
            <a:spLocks noGrp="1"/>
          </p:cNvSpPr>
          <p:nvPr>
            <p:ph type="body" idx="1"/>
          </p:nvPr>
        </p:nvSpPr>
        <p:spPr>
          <a:xfrm>
            <a:off x="729450" y="2078875"/>
            <a:ext cx="8051100" cy="3064500"/>
          </a:xfrm>
          <a:prstGeom prst="rect">
            <a:avLst/>
          </a:prstGeom>
        </p:spPr>
        <p:txBody>
          <a:bodyPr spcFirstLastPara="1" wrap="square" lIns="91425" tIns="91425" rIns="91425" bIns="91425" anchor="t" anchorCtr="0">
            <a:noAutofit/>
          </a:bodyPr>
          <a:lstStyle/>
          <a:p>
            <a:pPr marL="457200" lvl="0" indent="-332740" algn="just" rtl="0">
              <a:lnSpc>
                <a:spcPct val="200000"/>
              </a:lnSpc>
              <a:spcBef>
                <a:spcPts val="0"/>
              </a:spcBef>
              <a:spcAft>
                <a:spcPts val="0"/>
              </a:spcAft>
              <a:buClr>
                <a:schemeClr val="dk2"/>
              </a:buClr>
              <a:buSzPts val="1640"/>
              <a:buChar char="❖"/>
            </a:pPr>
            <a:r>
              <a:rPr lang="en-GB" sz="1640" b="1">
                <a:solidFill>
                  <a:schemeClr val="dk2"/>
                </a:solidFill>
              </a:rPr>
              <a:t>Objective:</a:t>
            </a:r>
            <a:endParaRPr sz="1640" b="1">
              <a:solidFill>
                <a:schemeClr val="dk2"/>
              </a:solidFill>
            </a:endParaRPr>
          </a:p>
          <a:p>
            <a:pPr marL="914400" lvl="0" indent="-326390" algn="just" rtl="0">
              <a:lnSpc>
                <a:spcPct val="100000"/>
              </a:lnSpc>
              <a:spcBef>
                <a:spcPts val="0"/>
              </a:spcBef>
              <a:spcAft>
                <a:spcPts val="0"/>
              </a:spcAft>
              <a:buClr>
                <a:schemeClr val="dk2"/>
              </a:buClr>
              <a:buSzPts val="1540"/>
              <a:buChar char="●"/>
            </a:pPr>
            <a:r>
              <a:rPr lang="en-GB" sz="1540">
                <a:solidFill>
                  <a:schemeClr val="dk2"/>
                </a:solidFill>
              </a:rPr>
              <a:t>Our objective is to deliver medicines and health products at the customer’s doorstep in minimum time and in reasonable price.</a:t>
            </a:r>
            <a:endParaRPr sz="1540">
              <a:solidFill>
                <a:schemeClr val="dk2"/>
              </a:solidFill>
            </a:endParaRPr>
          </a:p>
          <a:p>
            <a:pPr marL="914400" lvl="0" indent="-326390" algn="just" rtl="0">
              <a:lnSpc>
                <a:spcPct val="100000"/>
              </a:lnSpc>
              <a:spcBef>
                <a:spcPts val="0"/>
              </a:spcBef>
              <a:spcAft>
                <a:spcPts val="0"/>
              </a:spcAft>
              <a:buClr>
                <a:schemeClr val="dk2"/>
              </a:buClr>
              <a:buSzPts val="1540"/>
              <a:buChar char="●"/>
            </a:pPr>
            <a:r>
              <a:rPr lang="en-GB" sz="1540">
                <a:solidFill>
                  <a:schemeClr val="dk2"/>
                </a:solidFill>
              </a:rPr>
              <a:t>Without leaving their house user can interact with the specialist doctor via virtual video meeting.</a:t>
            </a:r>
            <a:endParaRPr sz="1540">
              <a:solidFill>
                <a:schemeClr val="dk2"/>
              </a:solidFill>
            </a:endParaRPr>
          </a:p>
          <a:p>
            <a:pPr marL="457200" lvl="0" indent="-332740" algn="just" rtl="0">
              <a:lnSpc>
                <a:spcPct val="100000"/>
              </a:lnSpc>
              <a:spcBef>
                <a:spcPts val="1000"/>
              </a:spcBef>
              <a:spcAft>
                <a:spcPts val="0"/>
              </a:spcAft>
              <a:buClr>
                <a:schemeClr val="dk2"/>
              </a:buClr>
              <a:buSzPts val="1640"/>
              <a:buChar char="❖"/>
            </a:pPr>
            <a:r>
              <a:rPr lang="en-GB" sz="1640" b="1">
                <a:solidFill>
                  <a:schemeClr val="dk2"/>
                </a:solidFill>
              </a:rPr>
              <a:t>Scope:</a:t>
            </a:r>
            <a:endParaRPr sz="1640" b="1">
              <a:solidFill>
                <a:schemeClr val="dk2"/>
              </a:solidFill>
            </a:endParaRPr>
          </a:p>
          <a:p>
            <a:pPr marL="914400" lvl="0" indent="-326390" algn="just" rtl="0">
              <a:lnSpc>
                <a:spcPct val="100000"/>
              </a:lnSpc>
              <a:spcBef>
                <a:spcPts val="1000"/>
              </a:spcBef>
              <a:spcAft>
                <a:spcPts val="0"/>
              </a:spcAft>
              <a:buClr>
                <a:schemeClr val="dk2"/>
              </a:buClr>
              <a:buSzPts val="1540"/>
              <a:buChar char="●"/>
            </a:pPr>
            <a:r>
              <a:rPr lang="en-GB" sz="1540">
                <a:solidFill>
                  <a:schemeClr val="dk2"/>
                </a:solidFill>
              </a:rPr>
              <a:t>Our main scope is to cut our delivery time and reduce the price of products and we want to add as many products as we can.</a:t>
            </a:r>
            <a:endParaRPr sz="1540">
              <a:solidFill>
                <a:schemeClr val="dk2"/>
              </a:solidFill>
            </a:endParaRPr>
          </a:p>
          <a:p>
            <a:pPr marL="0" lvl="0" indent="0" algn="just" rtl="0">
              <a:lnSpc>
                <a:spcPct val="95000"/>
              </a:lnSpc>
              <a:spcBef>
                <a:spcPts val="1200"/>
              </a:spcBef>
              <a:spcAft>
                <a:spcPts val="1200"/>
              </a:spcAft>
              <a:buSzPts val="852"/>
              <a:buNone/>
            </a:pPr>
            <a:endParaRPr sz="164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4"/>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349" name="Google Shape;349;p54"/>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350" name="Google Shape;350;p54"/>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351" name="Google Shape;351;p54"/>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352" name="Google Shape;352;p54"/>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353" name="Google Shape;353;p54"/>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354" name="Google Shape;354;p54"/>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355" name="Google Shape;355;p54"/>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356" name="Google Shape;356;p54"/>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357" name="Google Shape;357;p54"/>
          <p:cNvPicPr preferRelativeResize="0"/>
          <p:nvPr/>
        </p:nvPicPr>
        <p:blipFill>
          <a:blip r:embed="rId12">
            <a:alphaModFix/>
          </a:blip>
          <a:stretch>
            <a:fillRect/>
          </a:stretch>
        </p:blipFill>
        <p:spPr>
          <a:xfrm>
            <a:off x="0" y="1255"/>
            <a:ext cx="9144001" cy="51409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55"/>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363" name="Google Shape;363;p55"/>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364" name="Google Shape;364;p55"/>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365" name="Google Shape;365;p55"/>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366" name="Google Shape;366;p55"/>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367" name="Google Shape;367;p55"/>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368" name="Google Shape;368;p55"/>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369" name="Google Shape;369;p55"/>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370" name="Google Shape;370;p55"/>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371" name="Google Shape;371;p55"/>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372" name="Google Shape;372;p55"/>
          <p:cNvPicPr preferRelativeResize="0"/>
          <p:nvPr/>
        </p:nvPicPr>
        <p:blipFill>
          <a:blip r:embed="rId13">
            <a:alphaModFix/>
          </a:blip>
          <a:stretch>
            <a:fillRect/>
          </a:stretch>
        </p:blipFill>
        <p:spPr>
          <a:xfrm>
            <a:off x="0" y="1255"/>
            <a:ext cx="9144001" cy="5140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6"/>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378" name="Google Shape;378;p56"/>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379" name="Google Shape;379;p56"/>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380" name="Google Shape;380;p56"/>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381" name="Google Shape;381;p56"/>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382" name="Google Shape;382;p56"/>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383" name="Google Shape;383;p56"/>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384" name="Google Shape;384;p56"/>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385" name="Google Shape;385;p56"/>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386" name="Google Shape;386;p56"/>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387" name="Google Shape;387;p56"/>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388" name="Google Shape;388;p56"/>
          <p:cNvPicPr preferRelativeResize="0"/>
          <p:nvPr/>
        </p:nvPicPr>
        <p:blipFill>
          <a:blip r:embed="rId14">
            <a:alphaModFix/>
          </a:blip>
          <a:stretch>
            <a:fillRect/>
          </a:stretch>
        </p:blipFill>
        <p:spPr>
          <a:xfrm>
            <a:off x="0" y="1255"/>
            <a:ext cx="9144001" cy="51409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57"/>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394" name="Google Shape;394;p57"/>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395" name="Google Shape;395;p57"/>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396" name="Google Shape;396;p57"/>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397" name="Google Shape;397;p57"/>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398" name="Google Shape;398;p57"/>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399" name="Google Shape;399;p57"/>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400" name="Google Shape;400;p57"/>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401" name="Google Shape;401;p57"/>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402" name="Google Shape;402;p57"/>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403" name="Google Shape;403;p57"/>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404" name="Google Shape;404;p57"/>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405" name="Google Shape;405;p57"/>
          <p:cNvPicPr preferRelativeResize="0"/>
          <p:nvPr/>
        </p:nvPicPr>
        <p:blipFill>
          <a:blip r:embed="rId15">
            <a:alphaModFix/>
          </a:blip>
          <a:stretch>
            <a:fillRect/>
          </a:stretch>
        </p:blipFill>
        <p:spPr>
          <a:xfrm>
            <a:off x="0" y="1255"/>
            <a:ext cx="9144001" cy="5140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8"/>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411" name="Google Shape;411;p58"/>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412" name="Google Shape;412;p58"/>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413" name="Google Shape;413;p58"/>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414" name="Google Shape;414;p58"/>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415" name="Google Shape;415;p58"/>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416" name="Google Shape;416;p58"/>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417" name="Google Shape;417;p58"/>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418" name="Google Shape;418;p58"/>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419" name="Google Shape;419;p58"/>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420" name="Google Shape;420;p58"/>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421" name="Google Shape;421;p58"/>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422" name="Google Shape;422;p58"/>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423" name="Google Shape;423;p58"/>
          <p:cNvPicPr preferRelativeResize="0"/>
          <p:nvPr/>
        </p:nvPicPr>
        <p:blipFill>
          <a:blip r:embed="rId16">
            <a:alphaModFix/>
          </a:blip>
          <a:stretch>
            <a:fillRect/>
          </a:stretch>
        </p:blipFill>
        <p:spPr>
          <a:xfrm>
            <a:off x="0" y="1255"/>
            <a:ext cx="9144001" cy="5140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59"/>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429" name="Google Shape;429;p59"/>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430" name="Google Shape;430;p59"/>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431" name="Google Shape;431;p59"/>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432" name="Google Shape;432;p59"/>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433" name="Google Shape;433;p59"/>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434" name="Google Shape;434;p59"/>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435" name="Google Shape;435;p59"/>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436" name="Google Shape;436;p59"/>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437" name="Google Shape;437;p59"/>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438" name="Google Shape;438;p59"/>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439" name="Google Shape;439;p59"/>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440" name="Google Shape;440;p59"/>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441" name="Google Shape;441;p59"/>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442" name="Google Shape;442;p59"/>
          <p:cNvPicPr preferRelativeResize="0"/>
          <p:nvPr/>
        </p:nvPicPr>
        <p:blipFill>
          <a:blip r:embed="rId17">
            <a:alphaModFix/>
          </a:blip>
          <a:stretch>
            <a:fillRect/>
          </a:stretch>
        </p:blipFill>
        <p:spPr>
          <a:xfrm>
            <a:off x="0" y="1255"/>
            <a:ext cx="9144001" cy="51409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60"/>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448" name="Google Shape;448;p60"/>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449" name="Google Shape;449;p60"/>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450" name="Google Shape;450;p60"/>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451" name="Google Shape;451;p60"/>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452" name="Google Shape;452;p60"/>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453" name="Google Shape;453;p60"/>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454" name="Google Shape;454;p60"/>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455" name="Google Shape;455;p60"/>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456" name="Google Shape;456;p60"/>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457" name="Google Shape;457;p60"/>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458" name="Google Shape;458;p60"/>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459" name="Google Shape;459;p60"/>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460" name="Google Shape;460;p60"/>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461" name="Google Shape;461;p60"/>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462" name="Google Shape;462;p60"/>
          <p:cNvPicPr preferRelativeResize="0"/>
          <p:nvPr/>
        </p:nvPicPr>
        <p:blipFill>
          <a:blip r:embed="rId18">
            <a:alphaModFix/>
          </a:blip>
          <a:stretch>
            <a:fillRect/>
          </a:stretch>
        </p:blipFill>
        <p:spPr>
          <a:xfrm>
            <a:off x="0" y="1255"/>
            <a:ext cx="9144001" cy="51409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1"/>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468" name="Google Shape;468;p61"/>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469" name="Google Shape;469;p61"/>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470" name="Google Shape;470;p61"/>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471" name="Google Shape;471;p61"/>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472" name="Google Shape;472;p61"/>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473" name="Google Shape;473;p61"/>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474" name="Google Shape;474;p61"/>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475" name="Google Shape;475;p61"/>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476" name="Google Shape;476;p61"/>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477" name="Google Shape;477;p61"/>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478" name="Google Shape;478;p61"/>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479" name="Google Shape;479;p61"/>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480" name="Google Shape;480;p61"/>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481" name="Google Shape;481;p61"/>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482" name="Google Shape;482;p61"/>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483" name="Google Shape;483;p61"/>
          <p:cNvPicPr preferRelativeResize="0"/>
          <p:nvPr/>
        </p:nvPicPr>
        <p:blipFill>
          <a:blip r:embed="rId19">
            <a:alphaModFix/>
          </a:blip>
          <a:stretch>
            <a:fillRect/>
          </a:stretch>
        </p:blipFill>
        <p:spPr>
          <a:xfrm>
            <a:off x="0" y="1255"/>
            <a:ext cx="9144001" cy="51409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2"/>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489" name="Google Shape;489;p62"/>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490" name="Google Shape;490;p62"/>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491" name="Google Shape;491;p62"/>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492" name="Google Shape;492;p62"/>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493" name="Google Shape;493;p62"/>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494" name="Google Shape;494;p62"/>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495" name="Google Shape;495;p62"/>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496" name="Google Shape;496;p62"/>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497" name="Google Shape;497;p62"/>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498" name="Google Shape;498;p62"/>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499" name="Google Shape;499;p62"/>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500" name="Google Shape;500;p62"/>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501" name="Google Shape;501;p62"/>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502" name="Google Shape;502;p62"/>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503" name="Google Shape;503;p62"/>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504" name="Google Shape;504;p62"/>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505" name="Google Shape;505;p62"/>
          <p:cNvPicPr preferRelativeResize="0"/>
          <p:nvPr/>
        </p:nvPicPr>
        <p:blipFill>
          <a:blip r:embed="rId20">
            <a:alphaModFix/>
          </a:blip>
          <a:stretch>
            <a:fillRect/>
          </a:stretch>
        </p:blipFill>
        <p:spPr>
          <a:xfrm>
            <a:off x="0" y="1255"/>
            <a:ext cx="9144001" cy="51409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63"/>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511" name="Google Shape;511;p63"/>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512" name="Google Shape;512;p63"/>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513" name="Google Shape;513;p63"/>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514" name="Google Shape;514;p63"/>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515" name="Google Shape;515;p63"/>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516" name="Google Shape;516;p63"/>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517" name="Google Shape;517;p63"/>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518" name="Google Shape;518;p63"/>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519" name="Google Shape;519;p63"/>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520" name="Google Shape;520;p63"/>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521" name="Google Shape;521;p63"/>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522" name="Google Shape;522;p63"/>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523" name="Google Shape;523;p63"/>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524" name="Google Shape;524;p63"/>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525" name="Google Shape;525;p63"/>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526" name="Google Shape;526;p63"/>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527" name="Google Shape;527;p63"/>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528" name="Google Shape;528;p63"/>
          <p:cNvPicPr preferRelativeResize="0"/>
          <p:nvPr/>
        </p:nvPicPr>
        <p:blipFill>
          <a:blip r:embed="rId21">
            <a:alphaModFix/>
          </a:blip>
          <a:stretch>
            <a:fillRect/>
          </a:stretch>
        </p:blipFill>
        <p:spPr>
          <a:xfrm>
            <a:off x="0" y="1255"/>
            <a:ext cx="9144001" cy="5140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Related Background</a:t>
            </a:r>
            <a:endParaRPr/>
          </a:p>
        </p:txBody>
      </p:sp>
      <p:sp>
        <p:nvSpPr>
          <p:cNvPr id="150" name="Google Shape;150;p28"/>
          <p:cNvSpPr txBox="1">
            <a:spLocks noGrp="1"/>
          </p:cNvSpPr>
          <p:nvPr>
            <p:ph type="body" idx="1"/>
          </p:nvPr>
        </p:nvSpPr>
        <p:spPr>
          <a:xfrm>
            <a:off x="729450" y="1934100"/>
            <a:ext cx="7688700" cy="3209400"/>
          </a:xfrm>
          <a:prstGeom prst="rect">
            <a:avLst/>
          </a:prstGeom>
        </p:spPr>
        <p:txBody>
          <a:bodyPr spcFirstLastPara="1" wrap="square" lIns="91425" tIns="91425" rIns="91425" bIns="91425" anchor="t" anchorCtr="0">
            <a:noAutofit/>
          </a:bodyPr>
          <a:lstStyle/>
          <a:p>
            <a:pPr marL="457200" lvl="0" indent="-327818" algn="just" rtl="0">
              <a:lnSpc>
                <a:spcPct val="95000"/>
              </a:lnSpc>
              <a:spcBef>
                <a:spcPts val="0"/>
              </a:spcBef>
              <a:spcAft>
                <a:spcPts val="0"/>
              </a:spcAft>
              <a:buClr>
                <a:schemeClr val="dk2"/>
              </a:buClr>
              <a:buSzPts val="1563"/>
              <a:buFont typeface="Lato Black"/>
              <a:buChar char="❖"/>
            </a:pPr>
            <a:r>
              <a:rPr lang="en-GB" sz="1562">
                <a:solidFill>
                  <a:schemeClr val="dk2"/>
                </a:solidFill>
                <a:latin typeface="Lato Black"/>
                <a:ea typeface="Lato Black"/>
                <a:cs typeface="Lato Black"/>
                <a:sym typeface="Lato Black"/>
              </a:rPr>
              <a:t>Target user: </a:t>
            </a:r>
            <a:endParaRPr sz="1562">
              <a:solidFill>
                <a:schemeClr val="dk2"/>
              </a:solidFill>
              <a:latin typeface="Lato Black"/>
              <a:ea typeface="Lato Black"/>
              <a:cs typeface="Lato Black"/>
              <a:sym typeface="Lato Black"/>
            </a:endParaRPr>
          </a:p>
          <a:p>
            <a:pPr marL="914400" lvl="0" indent="-321468" algn="just" rtl="0">
              <a:lnSpc>
                <a:spcPct val="95000"/>
              </a:lnSpc>
              <a:spcBef>
                <a:spcPts val="1000"/>
              </a:spcBef>
              <a:spcAft>
                <a:spcPts val="0"/>
              </a:spcAft>
              <a:buClr>
                <a:schemeClr val="dk2"/>
              </a:buClr>
              <a:buSzPts val="1463"/>
              <a:buChar char="●"/>
            </a:pPr>
            <a:r>
              <a:rPr lang="en-GB" sz="1462">
                <a:solidFill>
                  <a:schemeClr val="dk2"/>
                </a:solidFill>
              </a:rPr>
              <a:t>Our website target all age groups like children, adults and old age. But our main target is on people of  age groups like  35-75.Because as age increases, for many people the number of diseases increases like blurry vision, problems in walking etc.</a:t>
            </a:r>
            <a:endParaRPr sz="1562">
              <a:solidFill>
                <a:schemeClr val="dk2"/>
              </a:solidFill>
              <a:latin typeface="Lato Black"/>
              <a:ea typeface="Lato Black"/>
              <a:cs typeface="Lato Black"/>
              <a:sym typeface="Lato Black"/>
            </a:endParaRPr>
          </a:p>
          <a:p>
            <a:pPr marL="457200" lvl="0" indent="-327818" algn="just" rtl="0">
              <a:lnSpc>
                <a:spcPct val="95000"/>
              </a:lnSpc>
              <a:spcBef>
                <a:spcPts val="1000"/>
              </a:spcBef>
              <a:spcAft>
                <a:spcPts val="0"/>
              </a:spcAft>
              <a:buClr>
                <a:schemeClr val="dk2"/>
              </a:buClr>
              <a:buSzPts val="1563"/>
              <a:buFont typeface="Lato Black"/>
              <a:buChar char="❖"/>
            </a:pPr>
            <a:r>
              <a:rPr lang="en-GB" sz="1562">
                <a:solidFill>
                  <a:schemeClr val="dk2"/>
                </a:solidFill>
                <a:latin typeface="Lato Black"/>
                <a:ea typeface="Lato Black"/>
                <a:cs typeface="Lato Black"/>
                <a:sym typeface="Lato Black"/>
              </a:rPr>
              <a:t>Competitive analysis:</a:t>
            </a:r>
            <a:endParaRPr sz="1562">
              <a:solidFill>
                <a:schemeClr val="dk2"/>
              </a:solidFill>
              <a:latin typeface="Lato Black"/>
              <a:ea typeface="Lato Black"/>
              <a:cs typeface="Lato Black"/>
              <a:sym typeface="Lato Black"/>
            </a:endParaRPr>
          </a:p>
          <a:p>
            <a:pPr marL="914400" lvl="0" indent="-321468" algn="just" rtl="0">
              <a:lnSpc>
                <a:spcPct val="95000"/>
              </a:lnSpc>
              <a:spcBef>
                <a:spcPts val="1000"/>
              </a:spcBef>
              <a:spcAft>
                <a:spcPts val="0"/>
              </a:spcAft>
              <a:buClr>
                <a:schemeClr val="dk2"/>
              </a:buClr>
              <a:buSzPts val="1463"/>
              <a:buChar char="●"/>
            </a:pPr>
            <a:r>
              <a:rPr lang="en-GB" sz="1462">
                <a:solidFill>
                  <a:schemeClr val="dk2"/>
                </a:solidFill>
              </a:rPr>
              <a:t>Our main competitors are Tata one mg, Pharmeasy, Netmeds, Apollo, MedplusMart.</a:t>
            </a:r>
            <a:endParaRPr sz="1462">
              <a:solidFill>
                <a:schemeClr val="dk2"/>
              </a:solidFill>
            </a:endParaRPr>
          </a:p>
          <a:p>
            <a:pPr marL="914400" lvl="0" indent="-321468" algn="just" rtl="0">
              <a:lnSpc>
                <a:spcPct val="95000"/>
              </a:lnSpc>
              <a:spcBef>
                <a:spcPts val="0"/>
              </a:spcBef>
              <a:spcAft>
                <a:spcPts val="0"/>
              </a:spcAft>
              <a:buClr>
                <a:schemeClr val="dk2"/>
              </a:buClr>
              <a:buSzPts val="1463"/>
              <a:buChar char="●"/>
            </a:pPr>
            <a:r>
              <a:rPr lang="en-GB" sz="1462">
                <a:solidFill>
                  <a:schemeClr val="dk2"/>
                </a:solidFill>
              </a:rPr>
              <a:t>These well known websites already have many customers who prefer to order from these websites, as they provide heavy discounts with many offers.</a:t>
            </a:r>
            <a:endParaRPr sz="1462">
              <a:solidFill>
                <a:schemeClr val="dk2"/>
              </a:solidFill>
            </a:endParaRPr>
          </a:p>
          <a:p>
            <a:pPr marL="914400" lvl="0" indent="-321468" algn="just" rtl="0">
              <a:lnSpc>
                <a:spcPct val="95000"/>
              </a:lnSpc>
              <a:spcBef>
                <a:spcPts val="0"/>
              </a:spcBef>
              <a:spcAft>
                <a:spcPts val="0"/>
              </a:spcAft>
              <a:buClr>
                <a:schemeClr val="dk2"/>
              </a:buClr>
              <a:buSzPts val="1463"/>
              <a:buChar char="●"/>
            </a:pPr>
            <a:r>
              <a:rPr lang="en-GB" sz="1462">
                <a:solidFill>
                  <a:schemeClr val="dk2"/>
                </a:solidFill>
              </a:rPr>
              <a:t>Delivery time is also less, So in order to stand out among these websites new Start up’s coming in this field have to give facilities.</a:t>
            </a:r>
            <a:endParaRPr sz="1462">
              <a:solidFill>
                <a:schemeClr val="dk2"/>
              </a:solidFill>
            </a:endParaRPr>
          </a:p>
          <a:p>
            <a:pPr marL="0" lvl="0" indent="0" algn="just" rtl="0">
              <a:lnSpc>
                <a:spcPct val="95000"/>
              </a:lnSpc>
              <a:spcBef>
                <a:spcPts val="1200"/>
              </a:spcBef>
              <a:spcAft>
                <a:spcPts val="1200"/>
              </a:spcAft>
              <a:buSzPts val="852"/>
              <a:buNone/>
            </a:pPr>
            <a:endParaRPr sz="1407" b="1">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64"/>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534" name="Google Shape;534;p64"/>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535" name="Google Shape;535;p64"/>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536" name="Google Shape;536;p64"/>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537" name="Google Shape;537;p64"/>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538" name="Google Shape;538;p64"/>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539" name="Google Shape;539;p64"/>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540" name="Google Shape;540;p64"/>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541" name="Google Shape;541;p64"/>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542" name="Google Shape;542;p64"/>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543" name="Google Shape;543;p64"/>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544" name="Google Shape;544;p64"/>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545" name="Google Shape;545;p64"/>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546" name="Google Shape;546;p64"/>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547" name="Google Shape;547;p64"/>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548" name="Google Shape;548;p64"/>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549" name="Google Shape;549;p64"/>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550" name="Google Shape;550;p64"/>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551" name="Google Shape;551;p64"/>
          <p:cNvPicPr preferRelativeResize="0"/>
          <p:nvPr/>
        </p:nvPicPr>
        <p:blipFill>
          <a:blip r:embed="rId21">
            <a:alphaModFix/>
          </a:blip>
          <a:stretch>
            <a:fillRect/>
          </a:stretch>
        </p:blipFill>
        <p:spPr>
          <a:xfrm>
            <a:off x="0" y="1255"/>
            <a:ext cx="9144001" cy="5140990"/>
          </a:xfrm>
          <a:prstGeom prst="rect">
            <a:avLst/>
          </a:prstGeom>
          <a:noFill/>
          <a:ln>
            <a:noFill/>
          </a:ln>
        </p:spPr>
      </p:pic>
      <p:pic>
        <p:nvPicPr>
          <p:cNvPr id="552" name="Google Shape;552;p64"/>
          <p:cNvPicPr preferRelativeResize="0"/>
          <p:nvPr/>
        </p:nvPicPr>
        <p:blipFill>
          <a:blip r:embed="rId22">
            <a:alphaModFix/>
          </a:blip>
          <a:stretch>
            <a:fillRect/>
          </a:stretch>
        </p:blipFill>
        <p:spPr>
          <a:xfrm>
            <a:off x="0" y="1255"/>
            <a:ext cx="9144001" cy="51409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65"/>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558" name="Google Shape;558;p65"/>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559" name="Google Shape;559;p65"/>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560" name="Google Shape;560;p65"/>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561" name="Google Shape;561;p65"/>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562" name="Google Shape;562;p65"/>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563" name="Google Shape;563;p65"/>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564" name="Google Shape;564;p65"/>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565" name="Google Shape;565;p65"/>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566" name="Google Shape;566;p65"/>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567" name="Google Shape;567;p65"/>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568" name="Google Shape;568;p65"/>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569" name="Google Shape;569;p65"/>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570" name="Google Shape;570;p65"/>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571" name="Google Shape;571;p65"/>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572" name="Google Shape;572;p65"/>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573" name="Google Shape;573;p65"/>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574" name="Google Shape;574;p65"/>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575" name="Google Shape;575;p65"/>
          <p:cNvPicPr preferRelativeResize="0"/>
          <p:nvPr/>
        </p:nvPicPr>
        <p:blipFill>
          <a:blip r:embed="rId21">
            <a:alphaModFix/>
          </a:blip>
          <a:stretch>
            <a:fillRect/>
          </a:stretch>
        </p:blipFill>
        <p:spPr>
          <a:xfrm>
            <a:off x="0" y="1255"/>
            <a:ext cx="9144001" cy="5140990"/>
          </a:xfrm>
          <a:prstGeom prst="rect">
            <a:avLst/>
          </a:prstGeom>
          <a:noFill/>
          <a:ln>
            <a:noFill/>
          </a:ln>
        </p:spPr>
      </p:pic>
      <p:pic>
        <p:nvPicPr>
          <p:cNvPr id="576" name="Google Shape;576;p65"/>
          <p:cNvPicPr preferRelativeResize="0"/>
          <p:nvPr/>
        </p:nvPicPr>
        <p:blipFill>
          <a:blip r:embed="rId22">
            <a:alphaModFix/>
          </a:blip>
          <a:stretch>
            <a:fillRect/>
          </a:stretch>
        </p:blipFill>
        <p:spPr>
          <a:xfrm>
            <a:off x="0" y="1255"/>
            <a:ext cx="9144001" cy="5140990"/>
          </a:xfrm>
          <a:prstGeom prst="rect">
            <a:avLst/>
          </a:prstGeom>
          <a:noFill/>
          <a:ln>
            <a:noFill/>
          </a:ln>
        </p:spPr>
      </p:pic>
      <p:pic>
        <p:nvPicPr>
          <p:cNvPr id="577" name="Google Shape;577;p65"/>
          <p:cNvPicPr preferRelativeResize="0"/>
          <p:nvPr/>
        </p:nvPicPr>
        <p:blipFill>
          <a:blip r:embed="rId23">
            <a:alphaModFix/>
          </a:blip>
          <a:stretch>
            <a:fillRect/>
          </a:stretch>
        </p:blipFill>
        <p:spPr>
          <a:xfrm>
            <a:off x="0" y="1255"/>
            <a:ext cx="9144001" cy="51409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66"/>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583" name="Google Shape;583;p66"/>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584" name="Google Shape;584;p66"/>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585" name="Google Shape;585;p66"/>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586" name="Google Shape;586;p66"/>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587" name="Google Shape;587;p66"/>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588" name="Google Shape;588;p66"/>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589" name="Google Shape;589;p66"/>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590" name="Google Shape;590;p66"/>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591" name="Google Shape;591;p66"/>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592" name="Google Shape;592;p66"/>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593" name="Google Shape;593;p66"/>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594" name="Google Shape;594;p66"/>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595" name="Google Shape;595;p66"/>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596" name="Google Shape;596;p66"/>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597" name="Google Shape;597;p66"/>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598" name="Google Shape;598;p66"/>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599" name="Google Shape;599;p66"/>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600" name="Google Shape;600;p66"/>
          <p:cNvPicPr preferRelativeResize="0"/>
          <p:nvPr/>
        </p:nvPicPr>
        <p:blipFill>
          <a:blip r:embed="rId21">
            <a:alphaModFix/>
          </a:blip>
          <a:stretch>
            <a:fillRect/>
          </a:stretch>
        </p:blipFill>
        <p:spPr>
          <a:xfrm>
            <a:off x="0" y="1255"/>
            <a:ext cx="9144001" cy="5140990"/>
          </a:xfrm>
          <a:prstGeom prst="rect">
            <a:avLst/>
          </a:prstGeom>
          <a:noFill/>
          <a:ln>
            <a:noFill/>
          </a:ln>
        </p:spPr>
      </p:pic>
      <p:pic>
        <p:nvPicPr>
          <p:cNvPr id="601" name="Google Shape;601;p66"/>
          <p:cNvPicPr preferRelativeResize="0"/>
          <p:nvPr/>
        </p:nvPicPr>
        <p:blipFill>
          <a:blip r:embed="rId22">
            <a:alphaModFix/>
          </a:blip>
          <a:stretch>
            <a:fillRect/>
          </a:stretch>
        </p:blipFill>
        <p:spPr>
          <a:xfrm>
            <a:off x="0" y="1255"/>
            <a:ext cx="9144001" cy="5140990"/>
          </a:xfrm>
          <a:prstGeom prst="rect">
            <a:avLst/>
          </a:prstGeom>
          <a:noFill/>
          <a:ln>
            <a:noFill/>
          </a:ln>
        </p:spPr>
      </p:pic>
      <p:pic>
        <p:nvPicPr>
          <p:cNvPr id="602" name="Google Shape;602;p66"/>
          <p:cNvPicPr preferRelativeResize="0"/>
          <p:nvPr/>
        </p:nvPicPr>
        <p:blipFill>
          <a:blip r:embed="rId23">
            <a:alphaModFix/>
          </a:blip>
          <a:stretch>
            <a:fillRect/>
          </a:stretch>
        </p:blipFill>
        <p:spPr>
          <a:xfrm>
            <a:off x="0" y="1255"/>
            <a:ext cx="9144001" cy="5140990"/>
          </a:xfrm>
          <a:prstGeom prst="rect">
            <a:avLst/>
          </a:prstGeom>
          <a:noFill/>
          <a:ln>
            <a:noFill/>
          </a:ln>
        </p:spPr>
      </p:pic>
      <p:pic>
        <p:nvPicPr>
          <p:cNvPr id="603" name="Google Shape;603;p66"/>
          <p:cNvPicPr preferRelativeResize="0"/>
          <p:nvPr/>
        </p:nvPicPr>
        <p:blipFill>
          <a:blip r:embed="rId24">
            <a:alphaModFix/>
          </a:blip>
          <a:stretch>
            <a:fillRect/>
          </a:stretch>
        </p:blipFill>
        <p:spPr>
          <a:xfrm>
            <a:off x="0" y="1255"/>
            <a:ext cx="9144001" cy="51409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67"/>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609" name="Google Shape;609;p67"/>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610" name="Google Shape;610;p67"/>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611" name="Google Shape;611;p67"/>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612" name="Google Shape;612;p67"/>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613" name="Google Shape;613;p67"/>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614" name="Google Shape;614;p67"/>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615" name="Google Shape;615;p67"/>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616" name="Google Shape;616;p67"/>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617" name="Google Shape;617;p67"/>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618" name="Google Shape;618;p67"/>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619" name="Google Shape;619;p67"/>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620" name="Google Shape;620;p67"/>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621" name="Google Shape;621;p67"/>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622" name="Google Shape;622;p67"/>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623" name="Google Shape;623;p67"/>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624" name="Google Shape;624;p67"/>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625" name="Google Shape;625;p67"/>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626" name="Google Shape;626;p67"/>
          <p:cNvPicPr preferRelativeResize="0"/>
          <p:nvPr/>
        </p:nvPicPr>
        <p:blipFill>
          <a:blip r:embed="rId21">
            <a:alphaModFix/>
          </a:blip>
          <a:stretch>
            <a:fillRect/>
          </a:stretch>
        </p:blipFill>
        <p:spPr>
          <a:xfrm>
            <a:off x="0" y="1255"/>
            <a:ext cx="9144001" cy="5140990"/>
          </a:xfrm>
          <a:prstGeom prst="rect">
            <a:avLst/>
          </a:prstGeom>
          <a:noFill/>
          <a:ln>
            <a:noFill/>
          </a:ln>
        </p:spPr>
      </p:pic>
      <p:pic>
        <p:nvPicPr>
          <p:cNvPr id="627" name="Google Shape;627;p67"/>
          <p:cNvPicPr preferRelativeResize="0"/>
          <p:nvPr/>
        </p:nvPicPr>
        <p:blipFill>
          <a:blip r:embed="rId22">
            <a:alphaModFix/>
          </a:blip>
          <a:stretch>
            <a:fillRect/>
          </a:stretch>
        </p:blipFill>
        <p:spPr>
          <a:xfrm>
            <a:off x="0" y="1255"/>
            <a:ext cx="9144001" cy="5140990"/>
          </a:xfrm>
          <a:prstGeom prst="rect">
            <a:avLst/>
          </a:prstGeom>
          <a:noFill/>
          <a:ln>
            <a:noFill/>
          </a:ln>
        </p:spPr>
      </p:pic>
      <p:pic>
        <p:nvPicPr>
          <p:cNvPr id="628" name="Google Shape;628;p67"/>
          <p:cNvPicPr preferRelativeResize="0"/>
          <p:nvPr/>
        </p:nvPicPr>
        <p:blipFill>
          <a:blip r:embed="rId23">
            <a:alphaModFix/>
          </a:blip>
          <a:stretch>
            <a:fillRect/>
          </a:stretch>
        </p:blipFill>
        <p:spPr>
          <a:xfrm>
            <a:off x="0" y="1255"/>
            <a:ext cx="9144001" cy="5140990"/>
          </a:xfrm>
          <a:prstGeom prst="rect">
            <a:avLst/>
          </a:prstGeom>
          <a:noFill/>
          <a:ln>
            <a:noFill/>
          </a:ln>
        </p:spPr>
      </p:pic>
      <p:pic>
        <p:nvPicPr>
          <p:cNvPr id="629" name="Google Shape;629;p67"/>
          <p:cNvPicPr preferRelativeResize="0"/>
          <p:nvPr/>
        </p:nvPicPr>
        <p:blipFill>
          <a:blip r:embed="rId24">
            <a:alphaModFix/>
          </a:blip>
          <a:stretch>
            <a:fillRect/>
          </a:stretch>
        </p:blipFill>
        <p:spPr>
          <a:xfrm>
            <a:off x="0" y="1255"/>
            <a:ext cx="9144001" cy="5140990"/>
          </a:xfrm>
          <a:prstGeom prst="rect">
            <a:avLst/>
          </a:prstGeom>
          <a:noFill/>
          <a:ln>
            <a:noFill/>
          </a:ln>
        </p:spPr>
      </p:pic>
      <p:pic>
        <p:nvPicPr>
          <p:cNvPr id="630" name="Google Shape;630;p67"/>
          <p:cNvPicPr preferRelativeResize="0"/>
          <p:nvPr/>
        </p:nvPicPr>
        <p:blipFill>
          <a:blip r:embed="rId25">
            <a:alphaModFix/>
          </a:blip>
          <a:stretch>
            <a:fillRect/>
          </a:stretch>
        </p:blipFill>
        <p:spPr>
          <a:xfrm>
            <a:off x="0" y="1255"/>
            <a:ext cx="9144001" cy="51409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68"/>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636" name="Google Shape;636;p68"/>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637" name="Google Shape;637;p68"/>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638" name="Google Shape;638;p68"/>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639" name="Google Shape;639;p68"/>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640" name="Google Shape;640;p68"/>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641" name="Google Shape;641;p68"/>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642" name="Google Shape;642;p68"/>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643" name="Google Shape;643;p68"/>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644" name="Google Shape;644;p68"/>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645" name="Google Shape;645;p68"/>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646" name="Google Shape;646;p68"/>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647" name="Google Shape;647;p68"/>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648" name="Google Shape;648;p68"/>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649" name="Google Shape;649;p68"/>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650" name="Google Shape;650;p68"/>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651" name="Google Shape;651;p68"/>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652" name="Google Shape;652;p68"/>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653" name="Google Shape;653;p68"/>
          <p:cNvPicPr preferRelativeResize="0"/>
          <p:nvPr/>
        </p:nvPicPr>
        <p:blipFill>
          <a:blip r:embed="rId21">
            <a:alphaModFix/>
          </a:blip>
          <a:stretch>
            <a:fillRect/>
          </a:stretch>
        </p:blipFill>
        <p:spPr>
          <a:xfrm>
            <a:off x="0" y="1255"/>
            <a:ext cx="9144001" cy="5140990"/>
          </a:xfrm>
          <a:prstGeom prst="rect">
            <a:avLst/>
          </a:prstGeom>
          <a:noFill/>
          <a:ln>
            <a:noFill/>
          </a:ln>
        </p:spPr>
      </p:pic>
      <p:pic>
        <p:nvPicPr>
          <p:cNvPr id="654" name="Google Shape;654;p68"/>
          <p:cNvPicPr preferRelativeResize="0"/>
          <p:nvPr/>
        </p:nvPicPr>
        <p:blipFill>
          <a:blip r:embed="rId22">
            <a:alphaModFix/>
          </a:blip>
          <a:stretch>
            <a:fillRect/>
          </a:stretch>
        </p:blipFill>
        <p:spPr>
          <a:xfrm>
            <a:off x="0" y="1255"/>
            <a:ext cx="9144001" cy="5140990"/>
          </a:xfrm>
          <a:prstGeom prst="rect">
            <a:avLst/>
          </a:prstGeom>
          <a:noFill/>
          <a:ln>
            <a:noFill/>
          </a:ln>
        </p:spPr>
      </p:pic>
      <p:pic>
        <p:nvPicPr>
          <p:cNvPr id="655" name="Google Shape;655;p68"/>
          <p:cNvPicPr preferRelativeResize="0"/>
          <p:nvPr/>
        </p:nvPicPr>
        <p:blipFill>
          <a:blip r:embed="rId23">
            <a:alphaModFix/>
          </a:blip>
          <a:stretch>
            <a:fillRect/>
          </a:stretch>
        </p:blipFill>
        <p:spPr>
          <a:xfrm>
            <a:off x="0" y="1255"/>
            <a:ext cx="9144001" cy="5140990"/>
          </a:xfrm>
          <a:prstGeom prst="rect">
            <a:avLst/>
          </a:prstGeom>
          <a:noFill/>
          <a:ln>
            <a:noFill/>
          </a:ln>
        </p:spPr>
      </p:pic>
      <p:pic>
        <p:nvPicPr>
          <p:cNvPr id="656" name="Google Shape;656;p68"/>
          <p:cNvPicPr preferRelativeResize="0"/>
          <p:nvPr/>
        </p:nvPicPr>
        <p:blipFill>
          <a:blip r:embed="rId24">
            <a:alphaModFix/>
          </a:blip>
          <a:stretch>
            <a:fillRect/>
          </a:stretch>
        </p:blipFill>
        <p:spPr>
          <a:xfrm>
            <a:off x="0" y="1255"/>
            <a:ext cx="9144001" cy="5140990"/>
          </a:xfrm>
          <a:prstGeom prst="rect">
            <a:avLst/>
          </a:prstGeom>
          <a:noFill/>
          <a:ln>
            <a:noFill/>
          </a:ln>
        </p:spPr>
      </p:pic>
      <p:pic>
        <p:nvPicPr>
          <p:cNvPr id="657" name="Google Shape;657;p68"/>
          <p:cNvPicPr preferRelativeResize="0"/>
          <p:nvPr/>
        </p:nvPicPr>
        <p:blipFill>
          <a:blip r:embed="rId25">
            <a:alphaModFix/>
          </a:blip>
          <a:stretch>
            <a:fillRect/>
          </a:stretch>
        </p:blipFill>
        <p:spPr>
          <a:xfrm>
            <a:off x="0" y="1255"/>
            <a:ext cx="9144001" cy="5140990"/>
          </a:xfrm>
          <a:prstGeom prst="rect">
            <a:avLst/>
          </a:prstGeom>
          <a:noFill/>
          <a:ln>
            <a:noFill/>
          </a:ln>
        </p:spPr>
      </p:pic>
      <p:pic>
        <p:nvPicPr>
          <p:cNvPr id="658" name="Google Shape;658;p68"/>
          <p:cNvPicPr preferRelativeResize="0"/>
          <p:nvPr/>
        </p:nvPicPr>
        <p:blipFill>
          <a:blip r:embed="rId26">
            <a:alphaModFix/>
          </a:blip>
          <a:stretch>
            <a:fillRect/>
          </a:stretch>
        </p:blipFill>
        <p:spPr>
          <a:xfrm>
            <a:off x="0" y="1255"/>
            <a:ext cx="9144001" cy="514099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69"/>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664" name="Google Shape;664;p69"/>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665" name="Google Shape;665;p69"/>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666" name="Google Shape;666;p69"/>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667" name="Google Shape;667;p69"/>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668" name="Google Shape;668;p69"/>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669" name="Google Shape;669;p69"/>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670" name="Google Shape;670;p69"/>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671" name="Google Shape;671;p69"/>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672" name="Google Shape;672;p69"/>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673" name="Google Shape;673;p69"/>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674" name="Google Shape;674;p69"/>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675" name="Google Shape;675;p69"/>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676" name="Google Shape;676;p69"/>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677" name="Google Shape;677;p69"/>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678" name="Google Shape;678;p69"/>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679" name="Google Shape;679;p69"/>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680" name="Google Shape;680;p69"/>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681" name="Google Shape;681;p69"/>
          <p:cNvPicPr preferRelativeResize="0"/>
          <p:nvPr/>
        </p:nvPicPr>
        <p:blipFill>
          <a:blip r:embed="rId21">
            <a:alphaModFix/>
          </a:blip>
          <a:stretch>
            <a:fillRect/>
          </a:stretch>
        </p:blipFill>
        <p:spPr>
          <a:xfrm>
            <a:off x="0" y="1255"/>
            <a:ext cx="9144001" cy="5140990"/>
          </a:xfrm>
          <a:prstGeom prst="rect">
            <a:avLst/>
          </a:prstGeom>
          <a:noFill/>
          <a:ln>
            <a:noFill/>
          </a:ln>
        </p:spPr>
      </p:pic>
      <p:pic>
        <p:nvPicPr>
          <p:cNvPr id="682" name="Google Shape;682;p69"/>
          <p:cNvPicPr preferRelativeResize="0"/>
          <p:nvPr/>
        </p:nvPicPr>
        <p:blipFill>
          <a:blip r:embed="rId22">
            <a:alphaModFix/>
          </a:blip>
          <a:stretch>
            <a:fillRect/>
          </a:stretch>
        </p:blipFill>
        <p:spPr>
          <a:xfrm>
            <a:off x="0" y="1255"/>
            <a:ext cx="9144001" cy="5140990"/>
          </a:xfrm>
          <a:prstGeom prst="rect">
            <a:avLst/>
          </a:prstGeom>
          <a:noFill/>
          <a:ln>
            <a:noFill/>
          </a:ln>
        </p:spPr>
      </p:pic>
      <p:pic>
        <p:nvPicPr>
          <p:cNvPr id="683" name="Google Shape;683;p69"/>
          <p:cNvPicPr preferRelativeResize="0"/>
          <p:nvPr/>
        </p:nvPicPr>
        <p:blipFill>
          <a:blip r:embed="rId23">
            <a:alphaModFix/>
          </a:blip>
          <a:stretch>
            <a:fillRect/>
          </a:stretch>
        </p:blipFill>
        <p:spPr>
          <a:xfrm>
            <a:off x="0" y="1255"/>
            <a:ext cx="9144001" cy="5140990"/>
          </a:xfrm>
          <a:prstGeom prst="rect">
            <a:avLst/>
          </a:prstGeom>
          <a:noFill/>
          <a:ln>
            <a:noFill/>
          </a:ln>
        </p:spPr>
      </p:pic>
      <p:pic>
        <p:nvPicPr>
          <p:cNvPr id="684" name="Google Shape;684;p69"/>
          <p:cNvPicPr preferRelativeResize="0"/>
          <p:nvPr/>
        </p:nvPicPr>
        <p:blipFill>
          <a:blip r:embed="rId24">
            <a:alphaModFix/>
          </a:blip>
          <a:stretch>
            <a:fillRect/>
          </a:stretch>
        </p:blipFill>
        <p:spPr>
          <a:xfrm>
            <a:off x="0" y="1255"/>
            <a:ext cx="9144001" cy="5140990"/>
          </a:xfrm>
          <a:prstGeom prst="rect">
            <a:avLst/>
          </a:prstGeom>
          <a:noFill/>
          <a:ln>
            <a:noFill/>
          </a:ln>
        </p:spPr>
      </p:pic>
      <p:pic>
        <p:nvPicPr>
          <p:cNvPr id="685" name="Google Shape;685;p69"/>
          <p:cNvPicPr preferRelativeResize="0"/>
          <p:nvPr/>
        </p:nvPicPr>
        <p:blipFill>
          <a:blip r:embed="rId25">
            <a:alphaModFix/>
          </a:blip>
          <a:stretch>
            <a:fillRect/>
          </a:stretch>
        </p:blipFill>
        <p:spPr>
          <a:xfrm>
            <a:off x="0" y="1255"/>
            <a:ext cx="9144001" cy="5140990"/>
          </a:xfrm>
          <a:prstGeom prst="rect">
            <a:avLst/>
          </a:prstGeom>
          <a:noFill/>
          <a:ln>
            <a:noFill/>
          </a:ln>
        </p:spPr>
      </p:pic>
      <p:pic>
        <p:nvPicPr>
          <p:cNvPr id="686" name="Google Shape;686;p69"/>
          <p:cNvPicPr preferRelativeResize="0"/>
          <p:nvPr/>
        </p:nvPicPr>
        <p:blipFill>
          <a:blip r:embed="rId26">
            <a:alphaModFix/>
          </a:blip>
          <a:stretch>
            <a:fillRect/>
          </a:stretch>
        </p:blipFill>
        <p:spPr>
          <a:xfrm>
            <a:off x="0" y="1255"/>
            <a:ext cx="9144001" cy="5140990"/>
          </a:xfrm>
          <a:prstGeom prst="rect">
            <a:avLst/>
          </a:prstGeom>
          <a:noFill/>
          <a:ln>
            <a:noFill/>
          </a:ln>
        </p:spPr>
      </p:pic>
      <p:pic>
        <p:nvPicPr>
          <p:cNvPr id="687" name="Google Shape;687;p69"/>
          <p:cNvPicPr preferRelativeResize="0"/>
          <p:nvPr/>
        </p:nvPicPr>
        <p:blipFill>
          <a:blip r:embed="rId27">
            <a:alphaModFix/>
          </a:blip>
          <a:stretch>
            <a:fillRect/>
          </a:stretch>
        </p:blipFill>
        <p:spPr>
          <a:xfrm>
            <a:off x="0" y="1255"/>
            <a:ext cx="9144001" cy="51409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70"/>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693" name="Google Shape;693;p70"/>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694" name="Google Shape;694;p70"/>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695" name="Google Shape;695;p70"/>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696" name="Google Shape;696;p70"/>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697" name="Google Shape;697;p70"/>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698" name="Google Shape;698;p70"/>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699" name="Google Shape;699;p70"/>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700" name="Google Shape;700;p70"/>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701" name="Google Shape;701;p70"/>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702" name="Google Shape;702;p70"/>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703" name="Google Shape;703;p70"/>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704" name="Google Shape;704;p70"/>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705" name="Google Shape;705;p70"/>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706" name="Google Shape;706;p70"/>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707" name="Google Shape;707;p70"/>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708" name="Google Shape;708;p70"/>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709" name="Google Shape;709;p70"/>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710" name="Google Shape;710;p70"/>
          <p:cNvPicPr preferRelativeResize="0"/>
          <p:nvPr/>
        </p:nvPicPr>
        <p:blipFill>
          <a:blip r:embed="rId21">
            <a:alphaModFix/>
          </a:blip>
          <a:stretch>
            <a:fillRect/>
          </a:stretch>
        </p:blipFill>
        <p:spPr>
          <a:xfrm>
            <a:off x="0" y="1255"/>
            <a:ext cx="9144001" cy="5140990"/>
          </a:xfrm>
          <a:prstGeom prst="rect">
            <a:avLst/>
          </a:prstGeom>
          <a:noFill/>
          <a:ln>
            <a:noFill/>
          </a:ln>
        </p:spPr>
      </p:pic>
      <p:pic>
        <p:nvPicPr>
          <p:cNvPr id="711" name="Google Shape;711;p70"/>
          <p:cNvPicPr preferRelativeResize="0"/>
          <p:nvPr/>
        </p:nvPicPr>
        <p:blipFill>
          <a:blip r:embed="rId22">
            <a:alphaModFix/>
          </a:blip>
          <a:stretch>
            <a:fillRect/>
          </a:stretch>
        </p:blipFill>
        <p:spPr>
          <a:xfrm>
            <a:off x="0" y="1255"/>
            <a:ext cx="9144001" cy="5140990"/>
          </a:xfrm>
          <a:prstGeom prst="rect">
            <a:avLst/>
          </a:prstGeom>
          <a:noFill/>
          <a:ln>
            <a:noFill/>
          </a:ln>
        </p:spPr>
      </p:pic>
      <p:pic>
        <p:nvPicPr>
          <p:cNvPr id="712" name="Google Shape;712;p70"/>
          <p:cNvPicPr preferRelativeResize="0"/>
          <p:nvPr/>
        </p:nvPicPr>
        <p:blipFill>
          <a:blip r:embed="rId23">
            <a:alphaModFix/>
          </a:blip>
          <a:stretch>
            <a:fillRect/>
          </a:stretch>
        </p:blipFill>
        <p:spPr>
          <a:xfrm>
            <a:off x="0" y="1255"/>
            <a:ext cx="9144001" cy="5140990"/>
          </a:xfrm>
          <a:prstGeom prst="rect">
            <a:avLst/>
          </a:prstGeom>
          <a:noFill/>
          <a:ln>
            <a:noFill/>
          </a:ln>
        </p:spPr>
      </p:pic>
      <p:pic>
        <p:nvPicPr>
          <p:cNvPr id="713" name="Google Shape;713;p70"/>
          <p:cNvPicPr preferRelativeResize="0"/>
          <p:nvPr/>
        </p:nvPicPr>
        <p:blipFill>
          <a:blip r:embed="rId24">
            <a:alphaModFix/>
          </a:blip>
          <a:stretch>
            <a:fillRect/>
          </a:stretch>
        </p:blipFill>
        <p:spPr>
          <a:xfrm>
            <a:off x="0" y="1255"/>
            <a:ext cx="9144001" cy="5140990"/>
          </a:xfrm>
          <a:prstGeom prst="rect">
            <a:avLst/>
          </a:prstGeom>
          <a:noFill/>
          <a:ln>
            <a:noFill/>
          </a:ln>
        </p:spPr>
      </p:pic>
      <p:pic>
        <p:nvPicPr>
          <p:cNvPr id="714" name="Google Shape;714;p70"/>
          <p:cNvPicPr preferRelativeResize="0"/>
          <p:nvPr/>
        </p:nvPicPr>
        <p:blipFill>
          <a:blip r:embed="rId25">
            <a:alphaModFix/>
          </a:blip>
          <a:stretch>
            <a:fillRect/>
          </a:stretch>
        </p:blipFill>
        <p:spPr>
          <a:xfrm>
            <a:off x="0" y="1255"/>
            <a:ext cx="9144001" cy="5140990"/>
          </a:xfrm>
          <a:prstGeom prst="rect">
            <a:avLst/>
          </a:prstGeom>
          <a:noFill/>
          <a:ln>
            <a:noFill/>
          </a:ln>
        </p:spPr>
      </p:pic>
      <p:pic>
        <p:nvPicPr>
          <p:cNvPr id="715" name="Google Shape;715;p70"/>
          <p:cNvPicPr preferRelativeResize="0"/>
          <p:nvPr/>
        </p:nvPicPr>
        <p:blipFill>
          <a:blip r:embed="rId26">
            <a:alphaModFix/>
          </a:blip>
          <a:stretch>
            <a:fillRect/>
          </a:stretch>
        </p:blipFill>
        <p:spPr>
          <a:xfrm>
            <a:off x="0" y="1255"/>
            <a:ext cx="9144001" cy="5140990"/>
          </a:xfrm>
          <a:prstGeom prst="rect">
            <a:avLst/>
          </a:prstGeom>
          <a:noFill/>
          <a:ln>
            <a:noFill/>
          </a:ln>
        </p:spPr>
      </p:pic>
      <p:pic>
        <p:nvPicPr>
          <p:cNvPr id="716" name="Google Shape;716;p70"/>
          <p:cNvPicPr preferRelativeResize="0"/>
          <p:nvPr/>
        </p:nvPicPr>
        <p:blipFill>
          <a:blip r:embed="rId27">
            <a:alphaModFix/>
          </a:blip>
          <a:stretch>
            <a:fillRect/>
          </a:stretch>
        </p:blipFill>
        <p:spPr>
          <a:xfrm>
            <a:off x="0" y="1255"/>
            <a:ext cx="9144001" cy="5140990"/>
          </a:xfrm>
          <a:prstGeom prst="rect">
            <a:avLst/>
          </a:prstGeom>
          <a:noFill/>
          <a:ln>
            <a:noFill/>
          </a:ln>
        </p:spPr>
      </p:pic>
      <p:pic>
        <p:nvPicPr>
          <p:cNvPr id="717" name="Google Shape;717;p70"/>
          <p:cNvPicPr preferRelativeResize="0"/>
          <p:nvPr/>
        </p:nvPicPr>
        <p:blipFill>
          <a:blip r:embed="rId28">
            <a:alphaModFix/>
          </a:blip>
          <a:stretch>
            <a:fillRect/>
          </a:stretch>
        </p:blipFill>
        <p:spPr>
          <a:xfrm>
            <a:off x="0" y="1255"/>
            <a:ext cx="9144001" cy="51409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71"/>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723" name="Google Shape;723;p71"/>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724" name="Google Shape;724;p71"/>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725" name="Google Shape;725;p71"/>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726" name="Google Shape;726;p71"/>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727" name="Google Shape;727;p71"/>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728" name="Google Shape;728;p71"/>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729" name="Google Shape;729;p71"/>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730" name="Google Shape;730;p71"/>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731" name="Google Shape;731;p71"/>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732" name="Google Shape;732;p71"/>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733" name="Google Shape;733;p71"/>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734" name="Google Shape;734;p71"/>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735" name="Google Shape;735;p71"/>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736" name="Google Shape;736;p71"/>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737" name="Google Shape;737;p71"/>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738" name="Google Shape;738;p71"/>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739" name="Google Shape;739;p71"/>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740" name="Google Shape;740;p71"/>
          <p:cNvPicPr preferRelativeResize="0"/>
          <p:nvPr/>
        </p:nvPicPr>
        <p:blipFill>
          <a:blip r:embed="rId21">
            <a:alphaModFix/>
          </a:blip>
          <a:stretch>
            <a:fillRect/>
          </a:stretch>
        </p:blipFill>
        <p:spPr>
          <a:xfrm>
            <a:off x="0" y="1255"/>
            <a:ext cx="9144001" cy="5140990"/>
          </a:xfrm>
          <a:prstGeom prst="rect">
            <a:avLst/>
          </a:prstGeom>
          <a:noFill/>
          <a:ln>
            <a:noFill/>
          </a:ln>
        </p:spPr>
      </p:pic>
      <p:pic>
        <p:nvPicPr>
          <p:cNvPr id="741" name="Google Shape;741;p71"/>
          <p:cNvPicPr preferRelativeResize="0"/>
          <p:nvPr/>
        </p:nvPicPr>
        <p:blipFill>
          <a:blip r:embed="rId22">
            <a:alphaModFix/>
          </a:blip>
          <a:stretch>
            <a:fillRect/>
          </a:stretch>
        </p:blipFill>
        <p:spPr>
          <a:xfrm>
            <a:off x="0" y="1255"/>
            <a:ext cx="9144001" cy="5140990"/>
          </a:xfrm>
          <a:prstGeom prst="rect">
            <a:avLst/>
          </a:prstGeom>
          <a:noFill/>
          <a:ln>
            <a:noFill/>
          </a:ln>
        </p:spPr>
      </p:pic>
      <p:pic>
        <p:nvPicPr>
          <p:cNvPr id="742" name="Google Shape;742;p71"/>
          <p:cNvPicPr preferRelativeResize="0"/>
          <p:nvPr/>
        </p:nvPicPr>
        <p:blipFill>
          <a:blip r:embed="rId23">
            <a:alphaModFix/>
          </a:blip>
          <a:stretch>
            <a:fillRect/>
          </a:stretch>
        </p:blipFill>
        <p:spPr>
          <a:xfrm>
            <a:off x="0" y="1255"/>
            <a:ext cx="9144001" cy="5140990"/>
          </a:xfrm>
          <a:prstGeom prst="rect">
            <a:avLst/>
          </a:prstGeom>
          <a:noFill/>
          <a:ln>
            <a:noFill/>
          </a:ln>
        </p:spPr>
      </p:pic>
      <p:pic>
        <p:nvPicPr>
          <p:cNvPr id="743" name="Google Shape;743;p71"/>
          <p:cNvPicPr preferRelativeResize="0"/>
          <p:nvPr/>
        </p:nvPicPr>
        <p:blipFill>
          <a:blip r:embed="rId24">
            <a:alphaModFix/>
          </a:blip>
          <a:stretch>
            <a:fillRect/>
          </a:stretch>
        </p:blipFill>
        <p:spPr>
          <a:xfrm>
            <a:off x="0" y="1255"/>
            <a:ext cx="9144001" cy="5140990"/>
          </a:xfrm>
          <a:prstGeom prst="rect">
            <a:avLst/>
          </a:prstGeom>
          <a:noFill/>
          <a:ln>
            <a:noFill/>
          </a:ln>
        </p:spPr>
      </p:pic>
      <p:pic>
        <p:nvPicPr>
          <p:cNvPr id="744" name="Google Shape;744;p71"/>
          <p:cNvPicPr preferRelativeResize="0"/>
          <p:nvPr/>
        </p:nvPicPr>
        <p:blipFill>
          <a:blip r:embed="rId25">
            <a:alphaModFix/>
          </a:blip>
          <a:stretch>
            <a:fillRect/>
          </a:stretch>
        </p:blipFill>
        <p:spPr>
          <a:xfrm>
            <a:off x="0" y="1255"/>
            <a:ext cx="9144001" cy="5140990"/>
          </a:xfrm>
          <a:prstGeom prst="rect">
            <a:avLst/>
          </a:prstGeom>
          <a:noFill/>
          <a:ln>
            <a:noFill/>
          </a:ln>
        </p:spPr>
      </p:pic>
      <p:pic>
        <p:nvPicPr>
          <p:cNvPr id="745" name="Google Shape;745;p71"/>
          <p:cNvPicPr preferRelativeResize="0"/>
          <p:nvPr/>
        </p:nvPicPr>
        <p:blipFill>
          <a:blip r:embed="rId26">
            <a:alphaModFix/>
          </a:blip>
          <a:stretch>
            <a:fillRect/>
          </a:stretch>
        </p:blipFill>
        <p:spPr>
          <a:xfrm>
            <a:off x="0" y="1255"/>
            <a:ext cx="9144001" cy="5140990"/>
          </a:xfrm>
          <a:prstGeom prst="rect">
            <a:avLst/>
          </a:prstGeom>
          <a:noFill/>
          <a:ln>
            <a:noFill/>
          </a:ln>
        </p:spPr>
      </p:pic>
      <p:pic>
        <p:nvPicPr>
          <p:cNvPr id="746" name="Google Shape;746;p71"/>
          <p:cNvPicPr preferRelativeResize="0"/>
          <p:nvPr/>
        </p:nvPicPr>
        <p:blipFill>
          <a:blip r:embed="rId27">
            <a:alphaModFix/>
          </a:blip>
          <a:stretch>
            <a:fillRect/>
          </a:stretch>
        </p:blipFill>
        <p:spPr>
          <a:xfrm>
            <a:off x="0" y="1255"/>
            <a:ext cx="9144001" cy="5140990"/>
          </a:xfrm>
          <a:prstGeom prst="rect">
            <a:avLst/>
          </a:prstGeom>
          <a:noFill/>
          <a:ln>
            <a:noFill/>
          </a:ln>
        </p:spPr>
      </p:pic>
      <p:pic>
        <p:nvPicPr>
          <p:cNvPr id="747" name="Google Shape;747;p71"/>
          <p:cNvPicPr preferRelativeResize="0"/>
          <p:nvPr/>
        </p:nvPicPr>
        <p:blipFill>
          <a:blip r:embed="rId28">
            <a:alphaModFix/>
          </a:blip>
          <a:stretch>
            <a:fillRect/>
          </a:stretch>
        </p:blipFill>
        <p:spPr>
          <a:xfrm>
            <a:off x="0" y="1255"/>
            <a:ext cx="9144001" cy="5140990"/>
          </a:xfrm>
          <a:prstGeom prst="rect">
            <a:avLst/>
          </a:prstGeom>
          <a:noFill/>
          <a:ln>
            <a:noFill/>
          </a:ln>
        </p:spPr>
      </p:pic>
      <p:pic>
        <p:nvPicPr>
          <p:cNvPr id="748" name="Google Shape;748;p71"/>
          <p:cNvPicPr preferRelativeResize="0"/>
          <p:nvPr/>
        </p:nvPicPr>
        <p:blipFill>
          <a:blip r:embed="rId29">
            <a:alphaModFix/>
          </a:blip>
          <a:stretch>
            <a:fillRect/>
          </a:stretch>
        </p:blipFill>
        <p:spPr>
          <a:xfrm>
            <a:off x="0" y="1255"/>
            <a:ext cx="9144001" cy="514099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72"/>
          <p:cNvPicPr preferRelativeResize="0"/>
          <p:nvPr/>
        </p:nvPicPr>
        <p:blipFill>
          <a:blip r:embed="rId3">
            <a:alphaModFix/>
          </a:blip>
          <a:stretch>
            <a:fillRect/>
          </a:stretch>
        </p:blipFill>
        <p:spPr>
          <a:xfrm>
            <a:off x="-4465" y="0"/>
            <a:ext cx="9148464" cy="5143500"/>
          </a:xfrm>
          <a:prstGeom prst="rect">
            <a:avLst/>
          </a:prstGeom>
          <a:noFill/>
          <a:ln>
            <a:noFill/>
          </a:ln>
        </p:spPr>
      </p:pic>
      <p:pic>
        <p:nvPicPr>
          <p:cNvPr id="754" name="Google Shape;754;p72"/>
          <p:cNvPicPr preferRelativeResize="0"/>
          <p:nvPr/>
        </p:nvPicPr>
        <p:blipFill>
          <a:blip r:embed="rId4">
            <a:alphaModFix/>
          </a:blip>
          <a:stretch>
            <a:fillRect/>
          </a:stretch>
        </p:blipFill>
        <p:spPr>
          <a:xfrm>
            <a:off x="0" y="1255"/>
            <a:ext cx="9144001" cy="5140990"/>
          </a:xfrm>
          <a:prstGeom prst="rect">
            <a:avLst/>
          </a:prstGeom>
          <a:noFill/>
          <a:ln>
            <a:noFill/>
          </a:ln>
        </p:spPr>
      </p:pic>
      <p:pic>
        <p:nvPicPr>
          <p:cNvPr id="755" name="Google Shape;755;p72"/>
          <p:cNvPicPr preferRelativeResize="0"/>
          <p:nvPr/>
        </p:nvPicPr>
        <p:blipFill>
          <a:blip r:embed="rId5">
            <a:alphaModFix/>
          </a:blip>
          <a:stretch>
            <a:fillRect/>
          </a:stretch>
        </p:blipFill>
        <p:spPr>
          <a:xfrm>
            <a:off x="0" y="1255"/>
            <a:ext cx="9144001" cy="5140990"/>
          </a:xfrm>
          <a:prstGeom prst="rect">
            <a:avLst/>
          </a:prstGeom>
          <a:noFill/>
          <a:ln>
            <a:noFill/>
          </a:ln>
        </p:spPr>
      </p:pic>
      <p:pic>
        <p:nvPicPr>
          <p:cNvPr id="756" name="Google Shape;756;p72"/>
          <p:cNvPicPr preferRelativeResize="0"/>
          <p:nvPr/>
        </p:nvPicPr>
        <p:blipFill>
          <a:blip r:embed="rId6">
            <a:alphaModFix/>
          </a:blip>
          <a:stretch>
            <a:fillRect/>
          </a:stretch>
        </p:blipFill>
        <p:spPr>
          <a:xfrm>
            <a:off x="0" y="1255"/>
            <a:ext cx="9144001" cy="5140990"/>
          </a:xfrm>
          <a:prstGeom prst="rect">
            <a:avLst/>
          </a:prstGeom>
          <a:noFill/>
          <a:ln>
            <a:noFill/>
          </a:ln>
        </p:spPr>
      </p:pic>
      <p:pic>
        <p:nvPicPr>
          <p:cNvPr id="757" name="Google Shape;757;p72"/>
          <p:cNvPicPr preferRelativeResize="0"/>
          <p:nvPr/>
        </p:nvPicPr>
        <p:blipFill>
          <a:blip r:embed="rId7">
            <a:alphaModFix/>
          </a:blip>
          <a:stretch>
            <a:fillRect/>
          </a:stretch>
        </p:blipFill>
        <p:spPr>
          <a:xfrm>
            <a:off x="0" y="1255"/>
            <a:ext cx="9144001" cy="5140990"/>
          </a:xfrm>
          <a:prstGeom prst="rect">
            <a:avLst/>
          </a:prstGeom>
          <a:noFill/>
          <a:ln>
            <a:noFill/>
          </a:ln>
        </p:spPr>
      </p:pic>
      <p:pic>
        <p:nvPicPr>
          <p:cNvPr id="758" name="Google Shape;758;p72"/>
          <p:cNvPicPr preferRelativeResize="0"/>
          <p:nvPr/>
        </p:nvPicPr>
        <p:blipFill>
          <a:blip r:embed="rId8">
            <a:alphaModFix/>
          </a:blip>
          <a:stretch>
            <a:fillRect/>
          </a:stretch>
        </p:blipFill>
        <p:spPr>
          <a:xfrm>
            <a:off x="0" y="1255"/>
            <a:ext cx="9144001" cy="5140990"/>
          </a:xfrm>
          <a:prstGeom prst="rect">
            <a:avLst/>
          </a:prstGeom>
          <a:noFill/>
          <a:ln>
            <a:noFill/>
          </a:ln>
        </p:spPr>
      </p:pic>
      <p:pic>
        <p:nvPicPr>
          <p:cNvPr id="759" name="Google Shape;759;p72"/>
          <p:cNvPicPr preferRelativeResize="0"/>
          <p:nvPr/>
        </p:nvPicPr>
        <p:blipFill>
          <a:blip r:embed="rId9">
            <a:alphaModFix/>
          </a:blip>
          <a:stretch>
            <a:fillRect/>
          </a:stretch>
        </p:blipFill>
        <p:spPr>
          <a:xfrm>
            <a:off x="0" y="1255"/>
            <a:ext cx="9144001" cy="5140990"/>
          </a:xfrm>
          <a:prstGeom prst="rect">
            <a:avLst/>
          </a:prstGeom>
          <a:noFill/>
          <a:ln>
            <a:noFill/>
          </a:ln>
        </p:spPr>
      </p:pic>
      <p:pic>
        <p:nvPicPr>
          <p:cNvPr id="760" name="Google Shape;760;p72"/>
          <p:cNvPicPr preferRelativeResize="0"/>
          <p:nvPr/>
        </p:nvPicPr>
        <p:blipFill>
          <a:blip r:embed="rId10">
            <a:alphaModFix/>
          </a:blip>
          <a:stretch>
            <a:fillRect/>
          </a:stretch>
        </p:blipFill>
        <p:spPr>
          <a:xfrm>
            <a:off x="0" y="1255"/>
            <a:ext cx="9144001" cy="5140990"/>
          </a:xfrm>
          <a:prstGeom prst="rect">
            <a:avLst/>
          </a:prstGeom>
          <a:noFill/>
          <a:ln>
            <a:noFill/>
          </a:ln>
        </p:spPr>
      </p:pic>
      <p:pic>
        <p:nvPicPr>
          <p:cNvPr id="761" name="Google Shape;761;p72"/>
          <p:cNvPicPr preferRelativeResize="0"/>
          <p:nvPr/>
        </p:nvPicPr>
        <p:blipFill>
          <a:blip r:embed="rId11">
            <a:alphaModFix/>
          </a:blip>
          <a:stretch>
            <a:fillRect/>
          </a:stretch>
        </p:blipFill>
        <p:spPr>
          <a:xfrm>
            <a:off x="0" y="1255"/>
            <a:ext cx="9144001" cy="5140990"/>
          </a:xfrm>
          <a:prstGeom prst="rect">
            <a:avLst/>
          </a:prstGeom>
          <a:noFill/>
          <a:ln>
            <a:noFill/>
          </a:ln>
        </p:spPr>
      </p:pic>
      <p:pic>
        <p:nvPicPr>
          <p:cNvPr id="762" name="Google Shape;762;p72"/>
          <p:cNvPicPr preferRelativeResize="0"/>
          <p:nvPr/>
        </p:nvPicPr>
        <p:blipFill>
          <a:blip r:embed="rId12">
            <a:alphaModFix/>
          </a:blip>
          <a:stretch>
            <a:fillRect/>
          </a:stretch>
        </p:blipFill>
        <p:spPr>
          <a:xfrm>
            <a:off x="0" y="1255"/>
            <a:ext cx="9144001" cy="5140990"/>
          </a:xfrm>
          <a:prstGeom prst="rect">
            <a:avLst/>
          </a:prstGeom>
          <a:noFill/>
          <a:ln>
            <a:noFill/>
          </a:ln>
        </p:spPr>
      </p:pic>
      <p:pic>
        <p:nvPicPr>
          <p:cNvPr id="763" name="Google Shape;763;p72"/>
          <p:cNvPicPr preferRelativeResize="0"/>
          <p:nvPr/>
        </p:nvPicPr>
        <p:blipFill>
          <a:blip r:embed="rId13">
            <a:alphaModFix/>
          </a:blip>
          <a:stretch>
            <a:fillRect/>
          </a:stretch>
        </p:blipFill>
        <p:spPr>
          <a:xfrm>
            <a:off x="0" y="1255"/>
            <a:ext cx="9144001" cy="5140990"/>
          </a:xfrm>
          <a:prstGeom prst="rect">
            <a:avLst/>
          </a:prstGeom>
          <a:noFill/>
          <a:ln>
            <a:noFill/>
          </a:ln>
        </p:spPr>
      </p:pic>
      <p:pic>
        <p:nvPicPr>
          <p:cNvPr id="764" name="Google Shape;764;p72"/>
          <p:cNvPicPr preferRelativeResize="0"/>
          <p:nvPr/>
        </p:nvPicPr>
        <p:blipFill>
          <a:blip r:embed="rId14">
            <a:alphaModFix/>
          </a:blip>
          <a:stretch>
            <a:fillRect/>
          </a:stretch>
        </p:blipFill>
        <p:spPr>
          <a:xfrm>
            <a:off x="0" y="1255"/>
            <a:ext cx="9144001" cy="5140990"/>
          </a:xfrm>
          <a:prstGeom prst="rect">
            <a:avLst/>
          </a:prstGeom>
          <a:noFill/>
          <a:ln>
            <a:noFill/>
          </a:ln>
        </p:spPr>
      </p:pic>
      <p:pic>
        <p:nvPicPr>
          <p:cNvPr id="765" name="Google Shape;765;p72"/>
          <p:cNvPicPr preferRelativeResize="0"/>
          <p:nvPr/>
        </p:nvPicPr>
        <p:blipFill>
          <a:blip r:embed="rId15">
            <a:alphaModFix/>
          </a:blip>
          <a:stretch>
            <a:fillRect/>
          </a:stretch>
        </p:blipFill>
        <p:spPr>
          <a:xfrm>
            <a:off x="0" y="1255"/>
            <a:ext cx="9144001" cy="5140990"/>
          </a:xfrm>
          <a:prstGeom prst="rect">
            <a:avLst/>
          </a:prstGeom>
          <a:noFill/>
          <a:ln>
            <a:noFill/>
          </a:ln>
        </p:spPr>
      </p:pic>
      <p:pic>
        <p:nvPicPr>
          <p:cNvPr id="766" name="Google Shape;766;p72"/>
          <p:cNvPicPr preferRelativeResize="0"/>
          <p:nvPr/>
        </p:nvPicPr>
        <p:blipFill>
          <a:blip r:embed="rId16">
            <a:alphaModFix/>
          </a:blip>
          <a:stretch>
            <a:fillRect/>
          </a:stretch>
        </p:blipFill>
        <p:spPr>
          <a:xfrm>
            <a:off x="0" y="1255"/>
            <a:ext cx="9144001" cy="5140990"/>
          </a:xfrm>
          <a:prstGeom prst="rect">
            <a:avLst/>
          </a:prstGeom>
          <a:noFill/>
          <a:ln>
            <a:noFill/>
          </a:ln>
        </p:spPr>
      </p:pic>
      <p:pic>
        <p:nvPicPr>
          <p:cNvPr id="767" name="Google Shape;767;p72"/>
          <p:cNvPicPr preferRelativeResize="0"/>
          <p:nvPr/>
        </p:nvPicPr>
        <p:blipFill>
          <a:blip r:embed="rId17">
            <a:alphaModFix/>
          </a:blip>
          <a:stretch>
            <a:fillRect/>
          </a:stretch>
        </p:blipFill>
        <p:spPr>
          <a:xfrm>
            <a:off x="0" y="1255"/>
            <a:ext cx="9144001" cy="5140990"/>
          </a:xfrm>
          <a:prstGeom prst="rect">
            <a:avLst/>
          </a:prstGeom>
          <a:noFill/>
          <a:ln>
            <a:noFill/>
          </a:ln>
        </p:spPr>
      </p:pic>
      <p:pic>
        <p:nvPicPr>
          <p:cNvPr id="768" name="Google Shape;768;p72"/>
          <p:cNvPicPr preferRelativeResize="0"/>
          <p:nvPr/>
        </p:nvPicPr>
        <p:blipFill>
          <a:blip r:embed="rId18">
            <a:alphaModFix/>
          </a:blip>
          <a:stretch>
            <a:fillRect/>
          </a:stretch>
        </p:blipFill>
        <p:spPr>
          <a:xfrm>
            <a:off x="0" y="1255"/>
            <a:ext cx="9144001" cy="5140990"/>
          </a:xfrm>
          <a:prstGeom prst="rect">
            <a:avLst/>
          </a:prstGeom>
          <a:noFill/>
          <a:ln>
            <a:noFill/>
          </a:ln>
        </p:spPr>
      </p:pic>
      <p:pic>
        <p:nvPicPr>
          <p:cNvPr id="769" name="Google Shape;769;p72"/>
          <p:cNvPicPr preferRelativeResize="0"/>
          <p:nvPr/>
        </p:nvPicPr>
        <p:blipFill>
          <a:blip r:embed="rId19">
            <a:alphaModFix/>
          </a:blip>
          <a:stretch>
            <a:fillRect/>
          </a:stretch>
        </p:blipFill>
        <p:spPr>
          <a:xfrm>
            <a:off x="0" y="1255"/>
            <a:ext cx="9144001" cy="5140990"/>
          </a:xfrm>
          <a:prstGeom prst="rect">
            <a:avLst/>
          </a:prstGeom>
          <a:noFill/>
          <a:ln>
            <a:noFill/>
          </a:ln>
        </p:spPr>
      </p:pic>
      <p:pic>
        <p:nvPicPr>
          <p:cNvPr id="770" name="Google Shape;770;p72"/>
          <p:cNvPicPr preferRelativeResize="0"/>
          <p:nvPr/>
        </p:nvPicPr>
        <p:blipFill>
          <a:blip r:embed="rId20">
            <a:alphaModFix/>
          </a:blip>
          <a:stretch>
            <a:fillRect/>
          </a:stretch>
        </p:blipFill>
        <p:spPr>
          <a:xfrm>
            <a:off x="0" y="1255"/>
            <a:ext cx="9144001" cy="5140990"/>
          </a:xfrm>
          <a:prstGeom prst="rect">
            <a:avLst/>
          </a:prstGeom>
          <a:noFill/>
          <a:ln>
            <a:noFill/>
          </a:ln>
        </p:spPr>
      </p:pic>
      <p:pic>
        <p:nvPicPr>
          <p:cNvPr id="771" name="Google Shape;771;p72"/>
          <p:cNvPicPr preferRelativeResize="0"/>
          <p:nvPr/>
        </p:nvPicPr>
        <p:blipFill>
          <a:blip r:embed="rId21">
            <a:alphaModFix/>
          </a:blip>
          <a:stretch>
            <a:fillRect/>
          </a:stretch>
        </p:blipFill>
        <p:spPr>
          <a:xfrm>
            <a:off x="0" y="1255"/>
            <a:ext cx="9144001" cy="5140990"/>
          </a:xfrm>
          <a:prstGeom prst="rect">
            <a:avLst/>
          </a:prstGeom>
          <a:noFill/>
          <a:ln>
            <a:noFill/>
          </a:ln>
        </p:spPr>
      </p:pic>
      <p:pic>
        <p:nvPicPr>
          <p:cNvPr id="772" name="Google Shape;772;p72"/>
          <p:cNvPicPr preferRelativeResize="0"/>
          <p:nvPr/>
        </p:nvPicPr>
        <p:blipFill>
          <a:blip r:embed="rId22">
            <a:alphaModFix/>
          </a:blip>
          <a:stretch>
            <a:fillRect/>
          </a:stretch>
        </p:blipFill>
        <p:spPr>
          <a:xfrm>
            <a:off x="0" y="1255"/>
            <a:ext cx="9144001" cy="5140990"/>
          </a:xfrm>
          <a:prstGeom prst="rect">
            <a:avLst/>
          </a:prstGeom>
          <a:noFill/>
          <a:ln>
            <a:noFill/>
          </a:ln>
        </p:spPr>
      </p:pic>
      <p:pic>
        <p:nvPicPr>
          <p:cNvPr id="773" name="Google Shape;773;p72"/>
          <p:cNvPicPr preferRelativeResize="0"/>
          <p:nvPr/>
        </p:nvPicPr>
        <p:blipFill>
          <a:blip r:embed="rId23">
            <a:alphaModFix/>
          </a:blip>
          <a:stretch>
            <a:fillRect/>
          </a:stretch>
        </p:blipFill>
        <p:spPr>
          <a:xfrm>
            <a:off x="0" y="1255"/>
            <a:ext cx="9144001" cy="5140990"/>
          </a:xfrm>
          <a:prstGeom prst="rect">
            <a:avLst/>
          </a:prstGeom>
          <a:noFill/>
          <a:ln>
            <a:noFill/>
          </a:ln>
        </p:spPr>
      </p:pic>
      <p:pic>
        <p:nvPicPr>
          <p:cNvPr id="774" name="Google Shape;774;p72"/>
          <p:cNvPicPr preferRelativeResize="0"/>
          <p:nvPr/>
        </p:nvPicPr>
        <p:blipFill>
          <a:blip r:embed="rId24">
            <a:alphaModFix/>
          </a:blip>
          <a:stretch>
            <a:fillRect/>
          </a:stretch>
        </p:blipFill>
        <p:spPr>
          <a:xfrm>
            <a:off x="0" y="1255"/>
            <a:ext cx="9144001" cy="5140990"/>
          </a:xfrm>
          <a:prstGeom prst="rect">
            <a:avLst/>
          </a:prstGeom>
          <a:noFill/>
          <a:ln>
            <a:noFill/>
          </a:ln>
        </p:spPr>
      </p:pic>
      <p:pic>
        <p:nvPicPr>
          <p:cNvPr id="775" name="Google Shape;775;p72"/>
          <p:cNvPicPr preferRelativeResize="0"/>
          <p:nvPr/>
        </p:nvPicPr>
        <p:blipFill>
          <a:blip r:embed="rId25">
            <a:alphaModFix/>
          </a:blip>
          <a:stretch>
            <a:fillRect/>
          </a:stretch>
        </p:blipFill>
        <p:spPr>
          <a:xfrm>
            <a:off x="0" y="1255"/>
            <a:ext cx="9144001" cy="5140990"/>
          </a:xfrm>
          <a:prstGeom prst="rect">
            <a:avLst/>
          </a:prstGeom>
          <a:noFill/>
          <a:ln>
            <a:noFill/>
          </a:ln>
        </p:spPr>
      </p:pic>
      <p:pic>
        <p:nvPicPr>
          <p:cNvPr id="776" name="Google Shape;776;p72"/>
          <p:cNvPicPr preferRelativeResize="0"/>
          <p:nvPr/>
        </p:nvPicPr>
        <p:blipFill>
          <a:blip r:embed="rId26">
            <a:alphaModFix/>
          </a:blip>
          <a:stretch>
            <a:fillRect/>
          </a:stretch>
        </p:blipFill>
        <p:spPr>
          <a:xfrm>
            <a:off x="0" y="1255"/>
            <a:ext cx="9144001" cy="5140990"/>
          </a:xfrm>
          <a:prstGeom prst="rect">
            <a:avLst/>
          </a:prstGeom>
          <a:noFill/>
          <a:ln>
            <a:noFill/>
          </a:ln>
        </p:spPr>
      </p:pic>
      <p:pic>
        <p:nvPicPr>
          <p:cNvPr id="777" name="Google Shape;777;p72"/>
          <p:cNvPicPr preferRelativeResize="0"/>
          <p:nvPr/>
        </p:nvPicPr>
        <p:blipFill>
          <a:blip r:embed="rId27">
            <a:alphaModFix/>
          </a:blip>
          <a:stretch>
            <a:fillRect/>
          </a:stretch>
        </p:blipFill>
        <p:spPr>
          <a:xfrm>
            <a:off x="0" y="1255"/>
            <a:ext cx="9144001" cy="5140990"/>
          </a:xfrm>
          <a:prstGeom prst="rect">
            <a:avLst/>
          </a:prstGeom>
          <a:noFill/>
          <a:ln>
            <a:noFill/>
          </a:ln>
        </p:spPr>
      </p:pic>
      <p:pic>
        <p:nvPicPr>
          <p:cNvPr id="778" name="Google Shape;778;p72"/>
          <p:cNvPicPr preferRelativeResize="0"/>
          <p:nvPr/>
        </p:nvPicPr>
        <p:blipFill>
          <a:blip r:embed="rId28">
            <a:alphaModFix/>
          </a:blip>
          <a:stretch>
            <a:fillRect/>
          </a:stretch>
        </p:blipFill>
        <p:spPr>
          <a:xfrm>
            <a:off x="0" y="1255"/>
            <a:ext cx="9144001" cy="5140990"/>
          </a:xfrm>
          <a:prstGeom prst="rect">
            <a:avLst/>
          </a:prstGeom>
          <a:noFill/>
          <a:ln>
            <a:noFill/>
          </a:ln>
        </p:spPr>
      </p:pic>
      <p:pic>
        <p:nvPicPr>
          <p:cNvPr id="779" name="Google Shape;779;p72"/>
          <p:cNvPicPr preferRelativeResize="0"/>
          <p:nvPr/>
        </p:nvPicPr>
        <p:blipFill>
          <a:blip r:embed="rId29">
            <a:alphaModFix/>
          </a:blip>
          <a:stretch>
            <a:fillRect/>
          </a:stretch>
        </p:blipFill>
        <p:spPr>
          <a:xfrm>
            <a:off x="0" y="1255"/>
            <a:ext cx="9144001" cy="5140990"/>
          </a:xfrm>
          <a:prstGeom prst="rect">
            <a:avLst/>
          </a:prstGeom>
          <a:noFill/>
          <a:ln>
            <a:noFill/>
          </a:ln>
        </p:spPr>
      </p:pic>
      <p:pic>
        <p:nvPicPr>
          <p:cNvPr id="780" name="Google Shape;780;p72"/>
          <p:cNvPicPr preferRelativeResize="0"/>
          <p:nvPr/>
        </p:nvPicPr>
        <p:blipFill>
          <a:blip r:embed="rId30">
            <a:alphaModFix/>
          </a:blip>
          <a:stretch>
            <a:fillRect/>
          </a:stretch>
        </p:blipFill>
        <p:spPr>
          <a:xfrm>
            <a:off x="0" y="1255"/>
            <a:ext cx="9144001" cy="514099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endParaRPr/>
          </a:p>
        </p:txBody>
      </p:sp>
      <p:sp>
        <p:nvSpPr>
          <p:cNvPr id="786" name="Google Shape;786;p73"/>
          <p:cNvSpPr txBox="1">
            <a:spLocks noGrp="1"/>
          </p:cNvSpPr>
          <p:nvPr>
            <p:ph type="body" idx="1"/>
          </p:nvPr>
        </p:nvSpPr>
        <p:spPr>
          <a:xfrm>
            <a:off x="729450" y="2078875"/>
            <a:ext cx="7688700" cy="2318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GB" sz="1400">
                <a:solidFill>
                  <a:srgbClr val="000000"/>
                </a:solidFill>
              </a:rPr>
              <a:t>Our project’s main conclusion is to make patient and doctors interaction in a much easier way. With the help of online interaction doctor patient transportation cost will be null. Also our goal is to supply every medicines and medical related and healthcare product in the affordable price by giving patient different types of discount. The project is made using UI/UX ideas. The EasyPharmacy website is almost a Full fledged project which can deployed with some modifications. We will further expand the products types and quantity of products. This website is very easy to use and user friendly. In Future we can also add one module in which pharmacy shops can be involved so that the inventories can be minimized so that the delivery man can take medicines from the respective and registered medical shops as well as Healthcare shops and deliver it to the end users. </a:t>
            </a:r>
            <a:endParaRPr sz="14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p:nvPr/>
        </p:nvSpPr>
        <p:spPr>
          <a:xfrm>
            <a:off x="451538" y="902338"/>
            <a:ext cx="2758200" cy="27582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Google Sans"/>
              <a:ea typeface="Google Sans"/>
              <a:cs typeface="Google Sans"/>
              <a:sym typeface="Google Sans"/>
            </a:endParaRPr>
          </a:p>
        </p:txBody>
      </p:sp>
      <p:sp>
        <p:nvSpPr>
          <p:cNvPr id="156" name="Google Shape;156;p29"/>
          <p:cNvSpPr txBox="1"/>
          <p:nvPr/>
        </p:nvSpPr>
        <p:spPr>
          <a:xfrm>
            <a:off x="439213" y="3686375"/>
            <a:ext cx="27582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900" b="1">
                <a:solidFill>
                  <a:srgbClr val="1967D2"/>
                </a:solidFill>
                <a:latin typeface="Google Sans"/>
                <a:ea typeface="Google Sans"/>
                <a:cs typeface="Google Sans"/>
                <a:sym typeface="Google Sans"/>
              </a:rPr>
              <a:t>Rupesh</a:t>
            </a:r>
            <a:endParaRPr sz="1800" b="1" i="0" u="none" strike="noStrike" cap="none">
              <a:solidFill>
                <a:srgbClr val="1967D2"/>
              </a:solidFill>
              <a:latin typeface="Google Sans"/>
              <a:ea typeface="Google Sans"/>
              <a:cs typeface="Google Sans"/>
              <a:sym typeface="Google Sans"/>
            </a:endParaRPr>
          </a:p>
        </p:txBody>
      </p:sp>
      <p:sp>
        <p:nvSpPr>
          <p:cNvPr id="157" name="Google Shape;157;p29"/>
          <p:cNvSpPr txBox="1"/>
          <p:nvPr/>
        </p:nvSpPr>
        <p:spPr>
          <a:xfrm>
            <a:off x="310375" y="4157375"/>
            <a:ext cx="1501800" cy="1217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Google Sans"/>
                <a:ea typeface="Google Sans"/>
                <a:cs typeface="Google Sans"/>
                <a:sym typeface="Google Sans"/>
              </a:rPr>
              <a:t>Age: </a:t>
            </a:r>
            <a:endParaRPr sz="1400" b="1" i="0" u="none" strike="noStrike" cap="none">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Google Sans"/>
                <a:ea typeface="Google Sans"/>
                <a:cs typeface="Google Sans"/>
                <a:sym typeface="Google Sans"/>
              </a:rPr>
              <a:t>Education: </a:t>
            </a:r>
            <a:endParaRPr sz="1400" b="1" i="0" u="none" strike="noStrike" cap="none">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Google Sans"/>
                <a:ea typeface="Google Sans"/>
                <a:cs typeface="Google Sans"/>
                <a:sym typeface="Google Sans"/>
              </a:rPr>
              <a:t>Hometown:  </a:t>
            </a:r>
            <a:endParaRPr sz="1400" b="1" i="0" u="none" strike="noStrike" cap="none">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Google Sans"/>
                <a:ea typeface="Google Sans"/>
                <a:cs typeface="Google Sans"/>
                <a:sym typeface="Google Sans"/>
              </a:rPr>
              <a:t>Occupation:</a:t>
            </a:r>
            <a:endParaRPr sz="1400" b="1" i="0" u="none" strike="noStrike" cap="none">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Google Sans"/>
              <a:ea typeface="Google Sans"/>
              <a:cs typeface="Google Sans"/>
              <a:sym typeface="Google Sans"/>
            </a:endParaRPr>
          </a:p>
        </p:txBody>
      </p:sp>
      <p:sp>
        <p:nvSpPr>
          <p:cNvPr id="158" name="Google Shape;158;p29"/>
          <p:cNvSpPr txBox="1"/>
          <p:nvPr/>
        </p:nvSpPr>
        <p:spPr>
          <a:xfrm>
            <a:off x="1721425" y="4157375"/>
            <a:ext cx="1817400" cy="121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27</a:t>
            </a:r>
            <a:endParaRPr sz="1400" i="0" u="none" strike="noStrike" cap="none">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chemeClr val="dk1"/>
              </a:buClr>
              <a:buSzPts val="1100"/>
              <a:buFont typeface="Arial"/>
              <a:buNone/>
            </a:pPr>
            <a:r>
              <a:rPr lang="en-GB">
                <a:solidFill>
                  <a:schemeClr val="dk1"/>
                </a:solidFill>
                <a:latin typeface="Google Sans"/>
                <a:ea typeface="Google Sans"/>
                <a:cs typeface="Google Sans"/>
                <a:sym typeface="Google Sans"/>
              </a:rPr>
              <a:t>B.E. (MECHANICAL)</a:t>
            </a:r>
            <a:endParaRPr sz="1400" i="0" u="none" strike="noStrike" cap="none">
              <a:solidFill>
                <a:schemeClr val="dk1"/>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Ahmedabad</a:t>
            </a:r>
            <a:endParaRPr sz="1400" i="0" u="none" strike="noStrike" cap="none">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Job</a:t>
            </a:r>
            <a:endParaRPr>
              <a:latin typeface="Google Sans"/>
              <a:ea typeface="Google Sans"/>
              <a:cs typeface="Google Sans"/>
              <a:sym typeface="Google Sans"/>
            </a:endParaRPr>
          </a:p>
        </p:txBody>
      </p:sp>
      <p:sp>
        <p:nvSpPr>
          <p:cNvPr id="159" name="Google Shape;159;p29"/>
          <p:cNvSpPr txBox="1"/>
          <p:nvPr/>
        </p:nvSpPr>
        <p:spPr>
          <a:xfrm>
            <a:off x="3651375" y="461325"/>
            <a:ext cx="5035800" cy="90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i="1">
                <a:latin typeface="Google Sans"/>
                <a:ea typeface="Google Sans"/>
                <a:cs typeface="Google Sans"/>
                <a:sym typeface="Google Sans"/>
              </a:rPr>
              <a:t>“I have to take care of my parents but I have no time to go to the drug store to buy medicines for them” </a:t>
            </a:r>
            <a:r>
              <a:rPr lang="en-GB" sz="1800" i="1" u="none" strike="noStrike" cap="none">
                <a:solidFill>
                  <a:srgbClr val="000000"/>
                </a:solidFill>
                <a:latin typeface="Google Sans"/>
                <a:ea typeface="Google Sans"/>
                <a:cs typeface="Google Sans"/>
                <a:sym typeface="Google Sans"/>
              </a:rPr>
              <a:t> </a:t>
            </a:r>
            <a:endParaRPr sz="1800" i="1" u="none" strike="noStrike" cap="none">
              <a:solidFill>
                <a:srgbClr val="000000"/>
              </a:solidFill>
              <a:latin typeface="Google Sans"/>
              <a:ea typeface="Google Sans"/>
              <a:cs typeface="Google Sans"/>
              <a:sym typeface="Google Sans"/>
            </a:endParaRPr>
          </a:p>
        </p:txBody>
      </p:sp>
      <p:sp>
        <p:nvSpPr>
          <p:cNvPr id="160" name="Google Shape;160;p29"/>
          <p:cNvSpPr txBox="1"/>
          <p:nvPr/>
        </p:nvSpPr>
        <p:spPr>
          <a:xfrm>
            <a:off x="3651375" y="1492000"/>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196702"/>
                </a:solidFill>
                <a:latin typeface="Google Sans"/>
                <a:ea typeface="Google Sans"/>
                <a:cs typeface="Google Sans"/>
                <a:sym typeface="Google Sans"/>
              </a:rPr>
              <a:t>Goals</a:t>
            </a:r>
            <a:r>
              <a:rPr lang="en-GB" sz="1800" i="0" u="none" strike="noStrike" cap="none">
                <a:solidFill>
                  <a:srgbClr val="000000"/>
                </a:solidFill>
                <a:latin typeface="Google Sans"/>
                <a:ea typeface="Google Sans"/>
                <a:cs typeface="Google Sans"/>
                <a:sym typeface="Google Sans"/>
              </a:rPr>
              <a:t> </a:t>
            </a:r>
            <a:endParaRPr sz="1800" i="0" u="none" strike="noStrike" cap="none">
              <a:solidFill>
                <a:srgbClr val="000000"/>
              </a:solidFill>
              <a:latin typeface="Google Sans"/>
              <a:ea typeface="Google Sans"/>
              <a:cs typeface="Google Sans"/>
              <a:sym typeface="Google Sans"/>
            </a:endParaRPr>
          </a:p>
          <a:p>
            <a:pPr marL="457200" marR="0" lvl="0" indent="-317500" algn="l" rtl="0">
              <a:lnSpc>
                <a:spcPct val="100000"/>
              </a:lnSpc>
              <a:spcBef>
                <a:spcPts val="0"/>
              </a:spcBef>
              <a:spcAft>
                <a:spcPts val="0"/>
              </a:spcAft>
              <a:buClr>
                <a:srgbClr val="000000"/>
              </a:buClr>
              <a:buSzPts val="1400"/>
              <a:buFont typeface="Google Sans"/>
              <a:buChar char="●"/>
            </a:pPr>
            <a:r>
              <a:rPr lang="en-GB">
                <a:latin typeface="Google Sans"/>
                <a:ea typeface="Google Sans"/>
                <a:cs typeface="Google Sans"/>
                <a:sym typeface="Google Sans"/>
              </a:rPr>
              <a:t>He wants to become Gr. Manager in the firm</a:t>
            </a:r>
            <a:endParaRPr>
              <a:latin typeface="Google Sans"/>
              <a:ea typeface="Google Sans"/>
              <a:cs typeface="Google Sans"/>
              <a:sym typeface="Google Sans"/>
            </a:endParaRPr>
          </a:p>
          <a:p>
            <a:pPr marL="457200" marR="0" lvl="0" indent="0" algn="l" rtl="0">
              <a:lnSpc>
                <a:spcPct val="100000"/>
              </a:lnSpc>
              <a:spcBef>
                <a:spcPts val="0"/>
              </a:spcBef>
              <a:spcAft>
                <a:spcPts val="0"/>
              </a:spcAft>
              <a:buNone/>
            </a:pPr>
            <a:r>
              <a:rPr lang="en-GB">
                <a:latin typeface="Google Sans"/>
                <a:ea typeface="Google Sans"/>
                <a:cs typeface="Google Sans"/>
                <a:sym typeface="Google Sans"/>
              </a:rPr>
              <a:t>He is working</a:t>
            </a:r>
            <a:endParaRPr>
              <a:latin typeface="Google Sans"/>
              <a:ea typeface="Google Sans"/>
              <a:cs typeface="Google Sans"/>
              <a:sym typeface="Google Sans"/>
            </a:endParaRPr>
          </a:p>
          <a:p>
            <a:pPr marL="457200" marR="0" lvl="0" indent="-317500" algn="l" rtl="0">
              <a:lnSpc>
                <a:spcPct val="100000"/>
              </a:lnSpc>
              <a:spcBef>
                <a:spcPts val="0"/>
              </a:spcBef>
              <a:spcAft>
                <a:spcPts val="0"/>
              </a:spcAft>
              <a:buSzPts val="1400"/>
              <a:buFont typeface="Google Sans"/>
              <a:buChar char="●"/>
            </a:pPr>
            <a:r>
              <a:rPr lang="en-GB">
                <a:latin typeface="Google Sans"/>
                <a:ea typeface="Google Sans"/>
                <a:cs typeface="Google Sans"/>
                <a:sym typeface="Google Sans"/>
              </a:rPr>
              <a:t>To take care of his parent</a:t>
            </a:r>
            <a:endParaRPr>
              <a:latin typeface="Google Sans"/>
              <a:ea typeface="Google Sans"/>
              <a:cs typeface="Google Sans"/>
              <a:sym typeface="Google Sans"/>
            </a:endParaRPr>
          </a:p>
          <a:p>
            <a:pPr marL="457200" marR="0" lvl="0" indent="0" algn="l" rtl="0">
              <a:lnSpc>
                <a:spcPct val="100000"/>
              </a:lnSpc>
              <a:spcBef>
                <a:spcPts val="0"/>
              </a:spcBef>
              <a:spcAft>
                <a:spcPts val="0"/>
              </a:spcAft>
              <a:buNone/>
            </a:pPr>
            <a:endParaRPr>
              <a:latin typeface="Google Sans"/>
              <a:ea typeface="Google Sans"/>
              <a:cs typeface="Google Sans"/>
              <a:sym typeface="Google Sans"/>
            </a:endParaRPr>
          </a:p>
          <a:p>
            <a:pPr marL="0" marR="0" lvl="0" indent="0" algn="l" rtl="0">
              <a:lnSpc>
                <a:spcPct val="100000"/>
              </a:lnSpc>
              <a:spcBef>
                <a:spcPts val="0"/>
              </a:spcBef>
              <a:spcAft>
                <a:spcPts val="0"/>
              </a:spcAft>
              <a:buNone/>
            </a:pPr>
            <a:endParaRPr>
              <a:latin typeface="Google Sans"/>
              <a:ea typeface="Google Sans"/>
              <a:cs typeface="Google Sans"/>
              <a:sym typeface="Google Sans"/>
            </a:endParaRPr>
          </a:p>
        </p:txBody>
      </p:sp>
      <p:sp>
        <p:nvSpPr>
          <p:cNvPr id="161" name="Google Shape;161;p29"/>
          <p:cNvSpPr txBox="1"/>
          <p:nvPr/>
        </p:nvSpPr>
        <p:spPr>
          <a:xfrm>
            <a:off x="6326475" y="1492000"/>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900" b="1" i="0" u="none" strike="noStrike" cap="none">
                <a:solidFill>
                  <a:srgbClr val="C5221F"/>
                </a:solidFill>
                <a:latin typeface="Google Sans"/>
                <a:ea typeface="Google Sans"/>
                <a:cs typeface="Google Sans"/>
                <a:sym typeface="Google Sans"/>
              </a:rPr>
              <a:t>Frustrations</a:t>
            </a:r>
            <a:r>
              <a:rPr lang="en-GB" sz="1800" b="1" i="0" u="none" strike="noStrike" cap="none">
                <a:solidFill>
                  <a:schemeClr val="dk1"/>
                </a:solidFill>
                <a:latin typeface="Google Sans"/>
                <a:ea typeface="Google Sans"/>
                <a:cs typeface="Google Sans"/>
                <a:sym typeface="Google Sans"/>
              </a:rPr>
              <a:t> </a:t>
            </a:r>
            <a:endParaRPr sz="1800" b="1" i="0" u="none" strike="noStrike" cap="none">
              <a:solidFill>
                <a:schemeClr val="dk1"/>
              </a:solidFill>
              <a:latin typeface="Google Sans"/>
              <a:ea typeface="Google Sans"/>
              <a:cs typeface="Google Sans"/>
              <a:sym typeface="Google Sans"/>
            </a:endParaRPr>
          </a:p>
          <a:p>
            <a:pPr marL="457200" marR="0" lvl="0" indent="-317500" algn="just" rtl="0">
              <a:lnSpc>
                <a:spcPct val="100000"/>
              </a:lnSpc>
              <a:spcBef>
                <a:spcPts val="0"/>
              </a:spcBef>
              <a:spcAft>
                <a:spcPts val="0"/>
              </a:spcAft>
              <a:buClr>
                <a:schemeClr val="dk1"/>
              </a:buClr>
              <a:buSzPts val="1400"/>
              <a:buFont typeface="Google Sans"/>
              <a:buChar char="●"/>
            </a:pPr>
            <a:r>
              <a:rPr lang="en-GB">
                <a:solidFill>
                  <a:schemeClr val="dk1"/>
                </a:solidFill>
                <a:latin typeface="Google Sans"/>
                <a:ea typeface="Google Sans"/>
                <a:cs typeface="Google Sans"/>
                <a:sym typeface="Google Sans"/>
              </a:rPr>
              <a:t>Can not go to the drug store while working </a:t>
            </a:r>
            <a:endParaRPr>
              <a:solidFill>
                <a:schemeClr val="dk1"/>
              </a:solidFill>
              <a:latin typeface="Google Sans"/>
              <a:ea typeface="Google Sans"/>
              <a:cs typeface="Google Sans"/>
              <a:sym typeface="Google Sans"/>
            </a:endParaRPr>
          </a:p>
          <a:p>
            <a:pPr marL="457200" marR="0" lvl="0" indent="-317500" algn="just" rtl="0">
              <a:lnSpc>
                <a:spcPct val="100000"/>
              </a:lnSpc>
              <a:spcBef>
                <a:spcPts val="0"/>
              </a:spcBef>
              <a:spcAft>
                <a:spcPts val="0"/>
              </a:spcAft>
              <a:buClr>
                <a:schemeClr val="dk1"/>
              </a:buClr>
              <a:buSzPts val="1400"/>
              <a:buFont typeface="Google Sans"/>
              <a:buChar char="●"/>
            </a:pPr>
            <a:r>
              <a:rPr lang="en-GB">
                <a:solidFill>
                  <a:schemeClr val="dk1"/>
                </a:solidFill>
                <a:latin typeface="Google Sans"/>
                <a:ea typeface="Google Sans"/>
                <a:cs typeface="Google Sans"/>
                <a:sym typeface="Google Sans"/>
              </a:rPr>
              <a:t> Lack of time</a:t>
            </a:r>
            <a:endParaRPr sz="1400" i="0" u="none" strike="noStrike" cap="none">
              <a:solidFill>
                <a:schemeClr val="dk1"/>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Google Sans"/>
              <a:ea typeface="Google Sans"/>
              <a:cs typeface="Google Sans"/>
              <a:sym typeface="Google Sans"/>
            </a:endParaRPr>
          </a:p>
        </p:txBody>
      </p:sp>
      <p:sp>
        <p:nvSpPr>
          <p:cNvPr id="162" name="Google Shape;162;p29"/>
          <p:cNvSpPr txBox="1"/>
          <p:nvPr/>
        </p:nvSpPr>
        <p:spPr>
          <a:xfrm>
            <a:off x="3651375" y="3547775"/>
            <a:ext cx="5197800" cy="12423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Rupesh completed his graduation at the age of 22.After graduation he got the decent job in Ahmedabad.Now After 5 years of his experience his responsibilities has been increased,</a:t>
            </a:r>
            <a:endParaRPr>
              <a:latin typeface="Google Sans"/>
              <a:ea typeface="Google Sans"/>
              <a:cs typeface="Google Sans"/>
              <a:sym typeface="Google Sans"/>
            </a:endParaRPr>
          </a:p>
          <a:p>
            <a:pPr marL="0" marR="0" lvl="0" indent="0" algn="just" rtl="0">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So he is not getting time to go to drug store and buy medicines for his parents.</a:t>
            </a:r>
            <a:endParaRPr>
              <a:latin typeface="Google Sans"/>
              <a:ea typeface="Google Sans"/>
              <a:cs typeface="Google Sans"/>
              <a:sym typeface="Google Sans"/>
            </a:endParaRPr>
          </a:p>
        </p:txBody>
      </p:sp>
      <p:sp>
        <p:nvSpPr>
          <p:cNvPr id="163" name="Google Shape;163;p29"/>
          <p:cNvSpPr txBox="1"/>
          <p:nvPr/>
        </p:nvSpPr>
        <p:spPr>
          <a:xfrm>
            <a:off x="985225" y="1442025"/>
            <a:ext cx="1666200" cy="7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Google Sans"/>
              <a:ea typeface="Google Sans"/>
              <a:cs typeface="Google Sans"/>
              <a:sym typeface="Google Sans"/>
            </a:endParaRPr>
          </a:p>
        </p:txBody>
      </p:sp>
      <p:sp>
        <p:nvSpPr>
          <p:cNvPr id="164" name="Google Shape;164;p29"/>
          <p:cNvSpPr txBox="1"/>
          <p:nvPr/>
        </p:nvSpPr>
        <p:spPr>
          <a:xfrm>
            <a:off x="1099250" y="339275"/>
            <a:ext cx="7339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latin typeface="Lato Black"/>
                <a:ea typeface="Lato Black"/>
                <a:cs typeface="Lato Black"/>
                <a:sym typeface="Lato Black"/>
              </a:rPr>
              <a:t>PERSONA 1</a:t>
            </a:r>
            <a:endParaRPr sz="1700">
              <a:latin typeface="Lato Black"/>
              <a:ea typeface="Lato Black"/>
              <a:cs typeface="Lato Black"/>
              <a:sym typeface="Lato Black"/>
            </a:endParaRPr>
          </a:p>
        </p:txBody>
      </p:sp>
      <p:pic>
        <p:nvPicPr>
          <p:cNvPr id="165" name="Google Shape;165;p29"/>
          <p:cNvPicPr preferRelativeResize="0"/>
          <p:nvPr/>
        </p:nvPicPr>
        <p:blipFill>
          <a:blip r:embed="rId3">
            <a:alphaModFix/>
          </a:blip>
          <a:stretch>
            <a:fillRect/>
          </a:stretch>
        </p:blipFill>
        <p:spPr>
          <a:xfrm>
            <a:off x="556975" y="991849"/>
            <a:ext cx="2522700" cy="248834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4"/>
          <p:cNvSpPr txBox="1">
            <a:spLocks noGrp="1"/>
          </p:cNvSpPr>
          <p:nvPr>
            <p:ph type="body" idx="1"/>
          </p:nvPr>
        </p:nvSpPr>
        <p:spPr>
          <a:xfrm>
            <a:off x="729450" y="1533550"/>
            <a:ext cx="7688700" cy="2806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92" name="Google Shape;792;p74"/>
          <p:cNvPicPr preferRelativeResize="0"/>
          <p:nvPr/>
        </p:nvPicPr>
        <p:blipFill>
          <a:blip r:embed="rId3">
            <a:alphaModFix/>
          </a:blip>
          <a:stretch>
            <a:fillRect/>
          </a:stretch>
        </p:blipFill>
        <p:spPr>
          <a:xfrm>
            <a:off x="0" y="4651"/>
            <a:ext cx="9143999" cy="51341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p:nvPr/>
        </p:nvSpPr>
        <p:spPr>
          <a:xfrm>
            <a:off x="439225" y="949900"/>
            <a:ext cx="2758200" cy="27582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Google Sans"/>
              <a:ea typeface="Google Sans"/>
              <a:cs typeface="Google Sans"/>
              <a:sym typeface="Google Sans"/>
            </a:endParaRPr>
          </a:p>
        </p:txBody>
      </p:sp>
      <p:sp>
        <p:nvSpPr>
          <p:cNvPr id="171" name="Google Shape;171;p30"/>
          <p:cNvSpPr txBox="1"/>
          <p:nvPr/>
        </p:nvSpPr>
        <p:spPr>
          <a:xfrm>
            <a:off x="439213" y="3792225"/>
            <a:ext cx="2758200" cy="47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900" b="1">
                <a:solidFill>
                  <a:srgbClr val="1967D2"/>
                </a:solidFill>
                <a:latin typeface="Google Sans"/>
                <a:ea typeface="Google Sans"/>
                <a:cs typeface="Google Sans"/>
                <a:sym typeface="Google Sans"/>
              </a:rPr>
              <a:t>	    Suresh Bhai</a:t>
            </a:r>
            <a:endParaRPr sz="1800" b="1" i="0" u="none" strike="noStrike" cap="none">
              <a:solidFill>
                <a:srgbClr val="1967D2"/>
              </a:solidFill>
              <a:latin typeface="Google Sans"/>
              <a:ea typeface="Google Sans"/>
              <a:cs typeface="Google Sans"/>
              <a:sym typeface="Google Sans"/>
            </a:endParaRPr>
          </a:p>
        </p:txBody>
      </p:sp>
      <p:sp>
        <p:nvSpPr>
          <p:cNvPr id="172" name="Google Shape;172;p30"/>
          <p:cNvSpPr txBox="1"/>
          <p:nvPr/>
        </p:nvSpPr>
        <p:spPr>
          <a:xfrm>
            <a:off x="269675" y="4170950"/>
            <a:ext cx="1501800" cy="1217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Google Sans"/>
                <a:ea typeface="Google Sans"/>
                <a:cs typeface="Google Sans"/>
                <a:sym typeface="Google Sans"/>
              </a:rPr>
              <a:t>Age: </a:t>
            </a:r>
            <a:endParaRPr sz="1400" b="1" i="0" u="none" strike="noStrike" cap="none">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Google Sans"/>
                <a:ea typeface="Google Sans"/>
                <a:cs typeface="Google Sans"/>
                <a:sym typeface="Google Sans"/>
              </a:rPr>
              <a:t>Education: </a:t>
            </a:r>
            <a:endParaRPr sz="1400" b="1" i="0" u="none" strike="noStrike" cap="none">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Google Sans"/>
                <a:ea typeface="Google Sans"/>
                <a:cs typeface="Google Sans"/>
                <a:sym typeface="Google Sans"/>
              </a:rPr>
              <a:t>Hometown:  </a:t>
            </a:r>
            <a:endParaRPr sz="1400" b="1" i="0" u="none" strike="noStrike" cap="none">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Google Sans"/>
                <a:ea typeface="Google Sans"/>
                <a:cs typeface="Google Sans"/>
                <a:sym typeface="Google Sans"/>
              </a:rPr>
              <a:t>Occupation:</a:t>
            </a:r>
            <a:endParaRPr sz="1400" b="1" i="0" u="none" strike="noStrike" cap="none">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Google Sans"/>
              <a:ea typeface="Google Sans"/>
              <a:cs typeface="Google Sans"/>
              <a:sym typeface="Google Sans"/>
            </a:endParaRPr>
          </a:p>
        </p:txBody>
      </p:sp>
      <p:sp>
        <p:nvSpPr>
          <p:cNvPr id="173" name="Google Shape;173;p30"/>
          <p:cNvSpPr txBox="1"/>
          <p:nvPr/>
        </p:nvSpPr>
        <p:spPr>
          <a:xfrm>
            <a:off x="1680725" y="4170950"/>
            <a:ext cx="1817400" cy="121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65</a:t>
            </a:r>
            <a:endParaRPr sz="1400" i="0" u="none" strike="noStrike" cap="none">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en-GB">
                <a:solidFill>
                  <a:schemeClr val="dk1"/>
                </a:solidFill>
                <a:latin typeface="Google Sans"/>
                <a:ea typeface="Google Sans"/>
                <a:cs typeface="Google Sans"/>
                <a:sym typeface="Google Sans"/>
              </a:rPr>
              <a:t>12th (Pass)</a:t>
            </a:r>
            <a:endParaRPr>
              <a:solidFill>
                <a:schemeClr val="dk1"/>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Gandhinagar</a:t>
            </a:r>
            <a:endParaRPr sz="1400" i="0" u="none" strike="noStrike" cap="none">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Retired</a:t>
            </a:r>
            <a:endParaRPr>
              <a:latin typeface="Google Sans"/>
              <a:ea typeface="Google Sans"/>
              <a:cs typeface="Google Sans"/>
              <a:sym typeface="Google Sans"/>
            </a:endParaRPr>
          </a:p>
        </p:txBody>
      </p:sp>
      <p:sp>
        <p:nvSpPr>
          <p:cNvPr id="174" name="Google Shape;174;p30"/>
          <p:cNvSpPr txBox="1"/>
          <p:nvPr/>
        </p:nvSpPr>
        <p:spPr>
          <a:xfrm>
            <a:off x="3676425" y="362725"/>
            <a:ext cx="5147700" cy="121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600" i="1">
                <a:latin typeface="Google Sans"/>
                <a:ea typeface="Google Sans"/>
                <a:cs typeface="Google Sans"/>
                <a:sym typeface="Google Sans"/>
              </a:rPr>
              <a:t>“Being a diabetic patient I can’t walk much around, also It is difficult me to see because my vision is blurry hence it become difficult for me to go and buy medicines for me”</a:t>
            </a:r>
            <a:endParaRPr sz="1600" i="1" u="none" strike="noStrike" cap="none">
              <a:solidFill>
                <a:srgbClr val="000000"/>
              </a:solidFill>
              <a:latin typeface="Google Sans"/>
              <a:ea typeface="Google Sans"/>
              <a:cs typeface="Google Sans"/>
              <a:sym typeface="Google Sans"/>
            </a:endParaRPr>
          </a:p>
        </p:txBody>
      </p:sp>
      <p:sp>
        <p:nvSpPr>
          <p:cNvPr id="175" name="Google Shape;175;p30"/>
          <p:cNvSpPr txBox="1"/>
          <p:nvPr/>
        </p:nvSpPr>
        <p:spPr>
          <a:xfrm>
            <a:off x="6326475" y="1492000"/>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1900" b="1" i="0" u="none" strike="noStrike" cap="none">
                <a:solidFill>
                  <a:srgbClr val="C5221F"/>
                </a:solidFill>
                <a:latin typeface="Google Sans"/>
                <a:ea typeface="Google Sans"/>
                <a:cs typeface="Google Sans"/>
                <a:sym typeface="Google Sans"/>
              </a:rPr>
              <a:t>Frustrations</a:t>
            </a:r>
            <a:r>
              <a:rPr lang="en-GB" sz="1800" b="1" i="0" u="none" strike="noStrike" cap="none">
                <a:solidFill>
                  <a:schemeClr val="dk1"/>
                </a:solidFill>
                <a:latin typeface="Google Sans"/>
                <a:ea typeface="Google Sans"/>
                <a:cs typeface="Google Sans"/>
                <a:sym typeface="Google Sans"/>
              </a:rPr>
              <a:t> </a:t>
            </a:r>
            <a:endParaRPr sz="1800" b="1" i="0" u="none" strike="noStrike" cap="none">
              <a:solidFill>
                <a:schemeClr val="dk1"/>
              </a:solidFill>
              <a:latin typeface="Google Sans"/>
              <a:ea typeface="Google Sans"/>
              <a:cs typeface="Google Sans"/>
              <a:sym typeface="Google Sans"/>
            </a:endParaRPr>
          </a:p>
          <a:p>
            <a:pPr marL="457200" marR="0" lvl="0" indent="-317500" algn="just" rtl="0">
              <a:lnSpc>
                <a:spcPct val="100000"/>
              </a:lnSpc>
              <a:spcBef>
                <a:spcPts val="0"/>
              </a:spcBef>
              <a:spcAft>
                <a:spcPts val="0"/>
              </a:spcAft>
              <a:buClr>
                <a:schemeClr val="dk1"/>
              </a:buClr>
              <a:buSzPts val="1400"/>
              <a:buFont typeface="Google Sans"/>
              <a:buChar char="●"/>
            </a:pPr>
            <a:r>
              <a:rPr lang="en-GB">
                <a:solidFill>
                  <a:schemeClr val="dk1"/>
                </a:solidFill>
                <a:latin typeface="Google Sans"/>
                <a:ea typeface="Google Sans"/>
                <a:cs typeface="Google Sans"/>
                <a:sym typeface="Google Sans"/>
              </a:rPr>
              <a:t>Can not go to buy the medicines because of blurry vision.</a:t>
            </a:r>
            <a:endParaRPr>
              <a:solidFill>
                <a:schemeClr val="dk1"/>
              </a:solidFill>
              <a:latin typeface="Google Sans"/>
              <a:ea typeface="Google Sans"/>
              <a:cs typeface="Google Sans"/>
              <a:sym typeface="Google Sans"/>
            </a:endParaRPr>
          </a:p>
          <a:p>
            <a:pPr marL="457200" marR="0" lvl="0" indent="-317500" algn="just" rtl="0">
              <a:lnSpc>
                <a:spcPct val="100000"/>
              </a:lnSpc>
              <a:spcBef>
                <a:spcPts val="0"/>
              </a:spcBef>
              <a:spcAft>
                <a:spcPts val="0"/>
              </a:spcAft>
              <a:buClr>
                <a:schemeClr val="dk1"/>
              </a:buClr>
              <a:buSzPts val="1400"/>
              <a:buFont typeface="Google Sans"/>
              <a:buChar char="●"/>
            </a:pPr>
            <a:r>
              <a:rPr lang="en-GB">
                <a:solidFill>
                  <a:schemeClr val="dk1"/>
                </a:solidFill>
                <a:latin typeface="Google Sans"/>
                <a:ea typeface="Google Sans"/>
                <a:cs typeface="Google Sans"/>
                <a:sym typeface="Google Sans"/>
              </a:rPr>
              <a:t>He is frustrated of his illness and pain </a:t>
            </a:r>
            <a:endParaRPr>
              <a:solidFill>
                <a:schemeClr val="dk1"/>
              </a:solidFill>
              <a:latin typeface="Google Sans"/>
              <a:ea typeface="Google Sans"/>
              <a:cs typeface="Google Sans"/>
              <a:sym typeface="Google Sans"/>
            </a:endParaRPr>
          </a:p>
          <a:p>
            <a:pPr marL="0" marR="0" lvl="0" indent="0" algn="just" rtl="0">
              <a:lnSpc>
                <a:spcPct val="100000"/>
              </a:lnSpc>
              <a:spcBef>
                <a:spcPts val="0"/>
              </a:spcBef>
              <a:spcAft>
                <a:spcPts val="0"/>
              </a:spcAft>
              <a:buNone/>
            </a:pPr>
            <a:endParaRPr sz="1400" i="0" u="none" strike="noStrike" cap="none">
              <a:solidFill>
                <a:schemeClr val="dk1"/>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Google Sans"/>
              <a:ea typeface="Google Sans"/>
              <a:cs typeface="Google Sans"/>
              <a:sym typeface="Google Sans"/>
            </a:endParaRPr>
          </a:p>
        </p:txBody>
      </p:sp>
      <p:sp>
        <p:nvSpPr>
          <p:cNvPr id="176" name="Google Shape;176;p30"/>
          <p:cNvSpPr txBox="1"/>
          <p:nvPr/>
        </p:nvSpPr>
        <p:spPr>
          <a:xfrm>
            <a:off x="3651375" y="3547775"/>
            <a:ext cx="5197800" cy="12423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GB">
                <a:latin typeface="Google Sans"/>
                <a:ea typeface="Google Sans"/>
                <a:cs typeface="Google Sans"/>
                <a:sym typeface="Google Sans"/>
              </a:rPr>
              <a:t>Suresh bhai is retired man for around 7-8 years. And his son and daughter-in-law are living in Canada. Being alone at home and a diabetic patient he is searching for the solution so that he can order medicines from home.</a:t>
            </a:r>
            <a:endParaRPr>
              <a:latin typeface="Google Sans"/>
              <a:ea typeface="Google Sans"/>
              <a:cs typeface="Google Sans"/>
              <a:sym typeface="Google Sans"/>
            </a:endParaRPr>
          </a:p>
        </p:txBody>
      </p:sp>
      <p:sp>
        <p:nvSpPr>
          <p:cNvPr id="177" name="Google Shape;177;p30"/>
          <p:cNvSpPr txBox="1"/>
          <p:nvPr/>
        </p:nvSpPr>
        <p:spPr>
          <a:xfrm>
            <a:off x="985225" y="1442025"/>
            <a:ext cx="1666200" cy="7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Google Sans"/>
              <a:ea typeface="Google Sans"/>
              <a:cs typeface="Google Sans"/>
              <a:sym typeface="Google Sans"/>
            </a:endParaRPr>
          </a:p>
        </p:txBody>
      </p:sp>
      <p:pic>
        <p:nvPicPr>
          <p:cNvPr id="178" name="Google Shape;178;p30"/>
          <p:cNvPicPr preferRelativeResize="0"/>
          <p:nvPr/>
        </p:nvPicPr>
        <p:blipFill>
          <a:blip r:embed="rId3">
            <a:alphaModFix/>
          </a:blip>
          <a:stretch>
            <a:fillRect/>
          </a:stretch>
        </p:blipFill>
        <p:spPr>
          <a:xfrm>
            <a:off x="1067425" y="953775"/>
            <a:ext cx="1501799" cy="2750460"/>
          </a:xfrm>
          <a:prstGeom prst="rect">
            <a:avLst/>
          </a:prstGeom>
          <a:noFill/>
          <a:ln>
            <a:noFill/>
          </a:ln>
        </p:spPr>
      </p:pic>
      <p:sp>
        <p:nvSpPr>
          <p:cNvPr id="179" name="Google Shape;179;p30"/>
          <p:cNvSpPr txBox="1"/>
          <p:nvPr/>
        </p:nvSpPr>
        <p:spPr>
          <a:xfrm>
            <a:off x="3651375" y="1492000"/>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1" i="0" u="none" strike="noStrike" cap="none">
                <a:solidFill>
                  <a:srgbClr val="196702"/>
                </a:solidFill>
                <a:latin typeface="Google Sans"/>
                <a:ea typeface="Google Sans"/>
                <a:cs typeface="Google Sans"/>
                <a:sym typeface="Google Sans"/>
              </a:rPr>
              <a:t>Goals</a:t>
            </a:r>
            <a:r>
              <a:rPr lang="en-GB" sz="1800" i="0" u="none" strike="noStrike" cap="none">
                <a:solidFill>
                  <a:srgbClr val="000000"/>
                </a:solidFill>
                <a:latin typeface="Google Sans"/>
                <a:ea typeface="Google Sans"/>
                <a:cs typeface="Google Sans"/>
                <a:sym typeface="Google Sans"/>
              </a:rPr>
              <a:t> </a:t>
            </a:r>
            <a:endParaRPr/>
          </a:p>
          <a:p>
            <a:pPr marL="457200" marR="0" lvl="0" indent="-317500" algn="l" rtl="0">
              <a:lnSpc>
                <a:spcPct val="100000"/>
              </a:lnSpc>
              <a:spcBef>
                <a:spcPts val="0"/>
              </a:spcBef>
              <a:spcAft>
                <a:spcPts val="0"/>
              </a:spcAft>
              <a:buSzPts val="1400"/>
              <a:buChar char="●"/>
            </a:pPr>
            <a:r>
              <a:rPr lang="en-GB">
                <a:latin typeface="Google Sans"/>
                <a:ea typeface="Google Sans"/>
                <a:cs typeface="Google Sans"/>
                <a:sym typeface="Google Sans"/>
              </a:rPr>
              <a:t>Wants to stay healthy and live long</a:t>
            </a:r>
            <a:endParaRPr>
              <a:latin typeface="Google Sans"/>
              <a:ea typeface="Google Sans"/>
              <a:cs typeface="Google Sans"/>
              <a:sym typeface="Google Sans"/>
            </a:endParaRPr>
          </a:p>
          <a:p>
            <a:pPr marL="457200" marR="0" lvl="0" indent="-317500" algn="l" rtl="0">
              <a:lnSpc>
                <a:spcPct val="100000"/>
              </a:lnSpc>
              <a:spcBef>
                <a:spcPts val="0"/>
              </a:spcBef>
              <a:spcAft>
                <a:spcPts val="0"/>
              </a:spcAft>
              <a:buSzPts val="1400"/>
              <a:buFont typeface="Google Sans"/>
              <a:buChar char="●"/>
            </a:pPr>
            <a:r>
              <a:rPr lang="en-GB">
                <a:latin typeface="Google Sans"/>
                <a:ea typeface="Google Sans"/>
                <a:cs typeface="Google Sans"/>
                <a:sym typeface="Google Sans"/>
              </a:rPr>
              <a:t>He wants to get his medicines at lower price at his doorstep</a:t>
            </a:r>
            <a:endParaRPr>
              <a:latin typeface="Google Sans"/>
              <a:ea typeface="Google Sans"/>
              <a:cs typeface="Google Sans"/>
              <a:sym typeface="Google Sans"/>
            </a:endParaRPr>
          </a:p>
          <a:p>
            <a:pPr marL="457200" marR="0" lvl="0" indent="0" algn="l" rtl="0">
              <a:lnSpc>
                <a:spcPct val="100000"/>
              </a:lnSpc>
              <a:spcBef>
                <a:spcPts val="0"/>
              </a:spcBef>
              <a:spcAft>
                <a:spcPts val="0"/>
              </a:spcAft>
              <a:buNone/>
            </a:pPr>
            <a:endParaRPr>
              <a:latin typeface="Google Sans"/>
              <a:ea typeface="Google Sans"/>
              <a:cs typeface="Google Sans"/>
              <a:sym typeface="Google Sans"/>
            </a:endParaRPr>
          </a:p>
        </p:txBody>
      </p:sp>
      <p:sp>
        <p:nvSpPr>
          <p:cNvPr id="180" name="Google Shape;180;p30"/>
          <p:cNvSpPr txBox="1"/>
          <p:nvPr/>
        </p:nvSpPr>
        <p:spPr>
          <a:xfrm>
            <a:off x="1099250" y="339275"/>
            <a:ext cx="7339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latin typeface="Lato Black"/>
                <a:ea typeface="Lato Black"/>
                <a:cs typeface="Lato Black"/>
                <a:sym typeface="Lato Black"/>
              </a:rPr>
              <a:t>PERSONA 2</a:t>
            </a:r>
            <a:endParaRPr sz="1700">
              <a:latin typeface="Lato Black"/>
              <a:ea typeface="Lato Black"/>
              <a:cs typeface="Lato Black"/>
              <a:sym typeface="La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GB"/>
              <a:t>Advantages-Disadvantages Of Websites</a:t>
            </a:r>
            <a:endParaRPr/>
          </a:p>
        </p:txBody>
      </p:sp>
      <p:sp>
        <p:nvSpPr>
          <p:cNvPr id="186" name="Google Shape;186;p31"/>
          <p:cNvSpPr txBox="1">
            <a:spLocks noGrp="1"/>
          </p:cNvSpPr>
          <p:nvPr>
            <p:ph type="body" idx="1"/>
          </p:nvPr>
        </p:nvSpPr>
        <p:spPr>
          <a:xfrm>
            <a:off x="729450" y="2160325"/>
            <a:ext cx="7688700" cy="2983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460">
                <a:solidFill>
                  <a:schemeClr val="dk2"/>
                </a:solidFill>
                <a:highlight>
                  <a:srgbClr val="FFFFFF"/>
                </a:highlight>
                <a:latin typeface="Lato Black"/>
                <a:ea typeface="Lato Black"/>
                <a:cs typeface="Lato Black"/>
                <a:sym typeface="Lato Black"/>
              </a:rPr>
              <a:t>1.         </a:t>
            </a:r>
            <a:r>
              <a:rPr lang="en-GB" sz="1460">
                <a:solidFill>
                  <a:schemeClr val="dk2"/>
                </a:solidFill>
                <a:highlight>
                  <a:srgbClr val="FFFFFF"/>
                </a:highlight>
                <a:uFill>
                  <a:noFill/>
                </a:uFill>
                <a:latin typeface="Lato Black"/>
                <a:ea typeface="Lato Black"/>
                <a:cs typeface="Lato Black"/>
                <a:sym typeface="Lato Black"/>
                <a:hlinkClick r:id="rId3">
                  <a:extLst>
                    <a:ext uri="{A12FA001-AC4F-418D-AE19-62706E023703}">
                      <ahyp:hlinkClr xmlns:ahyp="http://schemas.microsoft.com/office/drawing/2018/hyperlinkcolor" val="tx"/>
                    </a:ext>
                  </a:extLst>
                </a:hlinkClick>
              </a:rPr>
              <a:t>Tata 1mg</a:t>
            </a:r>
            <a:endParaRPr sz="1460">
              <a:solidFill>
                <a:schemeClr val="dk2"/>
              </a:solidFill>
              <a:highlight>
                <a:srgbClr val="FFFFFF"/>
              </a:highlight>
              <a:latin typeface="Lato Black"/>
              <a:ea typeface="Lato Black"/>
              <a:cs typeface="Lato Black"/>
              <a:sym typeface="Lato Black"/>
            </a:endParaRPr>
          </a:p>
          <a:p>
            <a:pPr marL="0" lvl="0" indent="457200" algn="just" rtl="0">
              <a:lnSpc>
                <a:spcPct val="115000"/>
              </a:lnSpc>
              <a:spcBef>
                <a:spcPts val="1200"/>
              </a:spcBef>
              <a:spcAft>
                <a:spcPts val="0"/>
              </a:spcAft>
              <a:buNone/>
            </a:pPr>
            <a:r>
              <a:rPr lang="en-GB" sz="1460">
                <a:solidFill>
                  <a:schemeClr val="dk2"/>
                </a:solidFill>
                <a:highlight>
                  <a:srgbClr val="FFFFFF"/>
                </a:highlight>
                <a:latin typeface="Lato Black"/>
                <a:ea typeface="Lato Black"/>
                <a:cs typeface="Lato Black"/>
                <a:sym typeface="Lato Black"/>
              </a:rPr>
              <a:t>Advantages:</a:t>
            </a:r>
            <a:endParaRPr sz="1460">
              <a:solidFill>
                <a:schemeClr val="dk2"/>
              </a:solidFill>
              <a:highlight>
                <a:srgbClr val="FFFFFF"/>
              </a:highlight>
              <a:latin typeface="Lato Black"/>
              <a:ea typeface="Lato Black"/>
              <a:cs typeface="Lato Black"/>
              <a:sym typeface="Lato Black"/>
            </a:endParaRPr>
          </a:p>
          <a:p>
            <a:pPr marL="914400" lvl="0" indent="-321310" algn="just" rtl="0">
              <a:lnSpc>
                <a:spcPct val="100000"/>
              </a:lnSpc>
              <a:spcBef>
                <a:spcPts val="1200"/>
              </a:spcBef>
              <a:spcAft>
                <a:spcPts val="0"/>
              </a:spcAft>
              <a:buClr>
                <a:schemeClr val="dk2"/>
              </a:buClr>
              <a:buSzPts val="1460"/>
              <a:buChar char="●"/>
            </a:pPr>
            <a:r>
              <a:rPr lang="en-GB" sz="1460">
                <a:solidFill>
                  <a:schemeClr val="dk2"/>
                </a:solidFill>
                <a:highlight>
                  <a:srgbClr val="FFFFFF"/>
                </a:highlight>
              </a:rPr>
              <a:t>We don’t have to search our regular medicine by it’s name, we can just upload our </a:t>
            </a:r>
            <a:endParaRPr sz="1460">
              <a:solidFill>
                <a:schemeClr val="dk2"/>
              </a:solidFill>
              <a:highlight>
                <a:srgbClr val="FFFFFF"/>
              </a:highlight>
            </a:endParaRPr>
          </a:p>
          <a:p>
            <a:pPr marL="0" lvl="0" indent="0" algn="just" rtl="0">
              <a:lnSpc>
                <a:spcPct val="100000"/>
              </a:lnSpc>
              <a:spcBef>
                <a:spcPts val="0"/>
              </a:spcBef>
              <a:spcAft>
                <a:spcPts val="0"/>
              </a:spcAft>
              <a:buNone/>
            </a:pPr>
            <a:r>
              <a:rPr lang="en-GB" sz="1460">
                <a:solidFill>
                  <a:schemeClr val="dk2"/>
                </a:solidFill>
                <a:highlight>
                  <a:srgbClr val="FFFFFF"/>
                </a:highlight>
              </a:rPr>
              <a:t>                           prescription and all medicines will be add to cart.</a:t>
            </a:r>
            <a:endParaRPr sz="1460">
              <a:solidFill>
                <a:schemeClr val="dk2"/>
              </a:solidFill>
              <a:highlight>
                <a:srgbClr val="FFFFFF"/>
              </a:highlight>
            </a:endParaRPr>
          </a:p>
          <a:p>
            <a:pPr marL="914400" lvl="0" indent="-321310" algn="just" rtl="0">
              <a:lnSpc>
                <a:spcPct val="100000"/>
              </a:lnSpc>
              <a:spcBef>
                <a:spcPts val="0"/>
              </a:spcBef>
              <a:spcAft>
                <a:spcPts val="0"/>
              </a:spcAft>
              <a:buClr>
                <a:schemeClr val="dk2"/>
              </a:buClr>
              <a:buSzPts val="1460"/>
              <a:buChar char="●"/>
            </a:pPr>
            <a:r>
              <a:rPr lang="en-GB" sz="1460">
                <a:solidFill>
                  <a:schemeClr val="dk2"/>
                </a:solidFill>
                <a:highlight>
                  <a:srgbClr val="FFFFFF"/>
                </a:highlight>
              </a:rPr>
              <a:t>If we have time constraint we can consult with doctors via chatting/calling.</a:t>
            </a:r>
            <a:endParaRPr sz="1460">
              <a:solidFill>
                <a:schemeClr val="dk2"/>
              </a:solidFill>
              <a:highlight>
                <a:srgbClr val="FFFFFF"/>
              </a:highlight>
            </a:endParaRPr>
          </a:p>
          <a:p>
            <a:pPr marL="0" lvl="0" indent="0" algn="just" rtl="0">
              <a:lnSpc>
                <a:spcPct val="100000"/>
              </a:lnSpc>
              <a:spcBef>
                <a:spcPts val="0"/>
              </a:spcBef>
              <a:spcAft>
                <a:spcPts val="0"/>
              </a:spcAft>
              <a:buNone/>
            </a:pPr>
            <a:endParaRPr sz="1460">
              <a:solidFill>
                <a:schemeClr val="dk2"/>
              </a:solidFill>
              <a:highlight>
                <a:srgbClr val="FFFFFF"/>
              </a:highlight>
            </a:endParaRPr>
          </a:p>
          <a:p>
            <a:pPr marL="0" lvl="0" indent="457200" algn="just" rtl="0">
              <a:lnSpc>
                <a:spcPct val="115000"/>
              </a:lnSpc>
              <a:spcBef>
                <a:spcPts val="0"/>
              </a:spcBef>
              <a:spcAft>
                <a:spcPts val="0"/>
              </a:spcAft>
              <a:buNone/>
            </a:pPr>
            <a:r>
              <a:rPr lang="en-GB" sz="1460">
                <a:solidFill>
                  <a:schemeClr val="dk2"/>
                </a:solidFill>
                <a:highlight>
                  <a:srgbClr val="FFFFFF"/>
                </a:highlight>
                <a:latin typeface="Lato Black"/>
                <a:ea typeface="Lato Black"/>
                <a:cs typeface="Lato Black"/>
                <a:sym typeface="Lato Black"/>
              </a:rPr>
              <a:t>Disadvantages:</a:t>
            </a:r>
            <a:endParaRPr sz="1460">
              <a:solidFill>
                <a:schemeClr val="dk2"/>
              </a:solidFill>
              <a:highlight>
                <a:srgbClr val="FFFFFF"/>
              </a:highlight>
              <a:latin typeface="Lato Black"/>
              <a:ea typeface="Lato Black"/>
              <a:cs typeface="Lato Black"/>
              <a:sym typeface="Lato Black"/>
            </a:endParaRPr>
          </a:p>
          <a:p>
            <a:pPr marL="914400" lvl="0" indent="-321310" algn="just" rtl="0">
              <a:lnSpc>
                <a:spcPct val="100000"/>
              </a:lnSpc>
              <a:spcBef>
                <a:spcPts val="1200"/>
              </a:spcBef>
              <a:spcAft>
                <a:spcPts val="0"/>
              </a:spcAft>
              <a:buClr>
                <a:schemeClr val="dk2"/>
              </a:buClr>
              <a:buSzPts val="1460"/>
              <a:buChar char="●"/>
            </a:pPr>
            <a:r>
              <a:rPr lang="en-GB" sz="1460">
                <a:solidFill>
                  <a:schemeClr val="dk2"/>
                </a:solidFill>
                <a:highlight>
                  <a:srgbClr val="FFFFFF"/>
                </a:highlight>
              </a:rPr>
              <a:t>Navbar disappears while scrolling.</a:t>
            </a:r>
            <a:endParaRPr sz="1460">
              <a:solidFill>
                <a:schemeClr val="dk2"/>
              </a:solidFill>
              <a:highlight>
                <a:srgbClr val="FFFFFF"/>
              </a:highlight>
            </a:endParaRPr>
          </a:p>
          <a:p>
            <a:pPr marL="914400" lvl="0" indent="-321310" algn="just" rtl="0">
              <a:lnSpc>
                <a:spcPct val="100000"/>
              </a:lnSpc>
              <a:spcBef>
                <a:spcPts val="0"/>
              </a:spcBef>
              <a:spcAft>
                <a:spcPts val="0"/>
              </a:spcAft>
              <a:buClr>
                <a:schemeClr val="dk2"/>
              </a:buClr>
              <a:buSzPts val="1460"/>
              <a:buChar char="●"/>
            </a:pPr>
            <a:r>
              <a:rPr lang="en-GB" sz="1460">
                <a:solidFill>
                  <a:schemeClr val="dk2"/>
                </a:solidFill>
                <a:highlight>
                  <a:srgbClr val="FFFFFF"/>
                </a:highlight>
              </a:rPr>
              <a:t>Can’t see products image in cart section so it becomes necessary for the buyer to read the medicine name compulsory.</a:t>
            </a:r>
            <a:endParaRPr sz="1460">
              <a:solidFill>
                <a:schemeClr val="dk2"/>
              </a:solidFill>
              <a:highlight>
                <a:srgbClr val="FFFFFF"/>
              </a:highlight>
            </a:endParaRPr>
          </a:p>
          <a:p>
            <a:pPr marL="0" lvl="0" indent="457200" algn="just" rtl="0">
              <a:lnSpc>
                <a:spcPct val="115000"/>
              </a:lnSpc>
              <a:spcBef>
                <a:spcPts val="0"/>
              </a:spcBef>
              <a:spcAft>
                <a:spcPts val="0"/>
              </a:spcAft>
              <a:buNone/>
            </a:pPr>
            <a:endParaRPr sz="1460">
              <a:solidFill>
                <a:schemeClr val="dk2"/>
              </a:solidFill>
              <a:highlight>
                <a:srgbClr val="FFFFFF"/>
              </a:highlight>
            </a:endParaRPr>
          </a:p>
          <a:p>
            <a:pPr marL="0" lvl="0" indent="457200" algn="just" rtl="0">
              <a:lnSpc>
                <a:spcPct val="115000"/>
              </a:lnSpc>
              <a:spcBef>
                <a:spcPts val="1200"/>
              </a:spcBef>
              <a:spcAft>
                <a:spcPts val="0"/>
              </a:spcAft>
              <a:buNone/>
            </a:pPr>
            <a:endParaRPr sz="1460">
              <a:solidFill>
                <a:schemeClr val="dk2"/>
              </a:solidFill>
              <a:highlight>
                <a:srgbClr val="FFFFFF"/>
              </a:highlight>
            </a:endParaRPr>
          </a:p>
          <a:p>
            <a:pPr marL="0" lvl="0" indent="457200" algn="just" rtl="0">
              <a:lnSpc>
                <a:spcPct val="115000"/>
              </a:lnSpc>
              <a:spcBef>
                <a:spcPts val="1200"/>
              </a:spcBef>
              <a:spcAft>
                <a:spcPts val="1200"/>
              </a:spcAft>
              <a:buNone/>
            </a:pPr>
            <a:endParaRPr sz="1460">
              <a:solidFill>
                <a:schemeClr val="dk2"/>
              </a:solidFill>
              <a:highlight>
                <a:srgbClr val="FFFFFF"/>
              </a:highlight>
              <a:latin typeface="Lato Black"/>
              <a:ea typeface="Lato Black"/>
              <a:cs typeface="Lato Black"/>
              <a:sym typeface="Lat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GB"/>
              <a:t>Advantages-Disadvantages Of Websites</a:t>
            </a:r>
            <a:endParaRPr/>
          </a:p>
        </p:txBody>
      </p:sp>
      <p:sp>
        <p:nvSpPr>
          <p:cNvPr id="192" name="Google Shape;192;p32"/>
          <p:cNvSpPr txBox="1">
            <a:spLocks noGrp="1"/>
          </p:cNvSpPr>
          <p:nvPr>
            <p:ph type="body" idx="1"/>
          </p:nvPr>
        </p:nvSpPr>
        <p:spPr>
          <a:xfrm>
            <a:off x="729450" y="2160325"/>
            <a:ext cx="7688700" cy="2825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460">
                <a:solidFill>
                  <a:schemeClr val="dk2"/>
                </a:solidFill>
                <a:highlight>
                  <a:srgbClr val="FFFFFF"/>
                </a:highlight>
                <a:latin typeface="Lato Black"/>
                <a:ea typeface="Lato Black"/>
                <a:cs typeface="Lato Black"/>
                <a:sym typeface="Lato Black"/>
              </a:rPr>
              <a:t>2.        </a:t>
            </a:r>
            <a:r>
              <a:rPr lang="en-GB" sz="1460">
                <a:solidFill>
                  <a:schemeClr val="dk2"/>
                </a:solidFill>
                <a:highlight>
                  <a:srgbClr val="FFFFFF"/>
                </a:highlight>
                <a:uFill>
                  <a:noFill/>
                </a:uFill>
                <a:latin typeface="Lato Black"/>
                <a:ea typeface="Lato Black"/>
                <a:cs typeface="Lato Black"/>
                <a:sym typeface="Lato Black"/>
                <a:hlinkClick r:id="rId3">
                  <a:extLst>
                    <a:ext uri="{A12FA001-AC4F-418D-AE19-62706E023703}">
                      <ahyp:hlinkClr xmlns:ahyp="http://schemas.microsoft.com/office/drawing/2018/hyperlinkcolor" val="tx"/>
                    </a:ext>
                  </a:extLst>
                </a:hlinkClick>
              </a:rPr>
              <a:t>Netmeds</a:t>
            </a:r>
            <a:endParaRPr sz="1460">
              <a:solidFill>
                <a:schemeClr val="dk2"/>
              </a:solidFill>
              <a:highlight>
                <a:srgbClr val="FFFFFF"/>
              </a:highlight>
              <a:latin typeface="Lato Black"/>
              <a:ea typeface="Lato Black"/>
              <a:cs typeface="Lato Black"/>
              <a:sym typeface="Lato Black"/>
            </a:endParaRPr>
          </a:p>
          <a:p>
            <a:pPr marL="0" lvl="0" indent="457200" algn="just" rtl="0">
              <a:lnSpc>
                <a:spcPct val="115000"/>
              </a:lnSpc>
              <a:spcBef>
                <a:spcPts val="1200"/>
              </a:spcBef>
              <a:spcAft>
                <a:spcPts val="0"/>
              </a:spcAft>
              <a:buNone/>
            </a:pPr>
            <a:r>
              <a:rPr lang="en-GB" sz="1460">
                <a:solidFill>
                  <a:schemeClr val="dk2"/>
                </a:solidFill>
                <a:highlight>
                  <a:srgbClr val="FFFFFF"/>
                </a:highlight>
                <a:latin typeface="Lato Black"/>
                <a:ea typeface="Lato Black"/>
                <a:cs typeface="Lato Black"/>
                <a:sym typeface="Lato Black"/>
              </a:rPr>
              <a:t>Advantages:</a:t>
            </a:r>
            <a:endParaRPr sz="1460">
              <a:solidFill>
                <a:schemeClr val="dk2"/>
              </a:solidFill>
              <a:highlight>
                <a:srgbClr val="FFFFFF"/>
              </a:highlight>
              <a:latin typeface="Lato Black"/>
              <a:ea typeface="Lato Black"/>
              <a:cs typeface="Lato Black"/>
              <a:sym typeface="Lato Black"/>
            </a:endParaRPr>
          </a:p>
          <a:p>
            <a:pPr marL="914400" lvl="0" indent="-321310" algn="just" rtl="0">
              <a:lnSpc>
                <a:spcPct val="115000"/>
              </a:lnSpc>
              <a:spcBef>
                <a:spcPts val="1200"/>
              </a:spcBef>
              <a:spcAft>
                <a:spcPts val="0"/>
              </a:spcAft>
              <a:buClr>
                <a:schemeClr val="dk2"/>
              </a:buClr>
              <a:buSzPts val="1460"/>
              <a:buFont typeface="Lato Black"/>
              <a:buChar char="●"/>
            </a:pPr>
            <a:r>
              <a:rPr lang="en-GB" sz="1460">
                <a:solidFill>
                  <a:schemeClr val="dk2"/>
                </a:solidFill>
                <a:highlight>
                  <a:srgbClr val="FFFFFF"/>
                </a:highlight>
              </a:rPr>
              <a:t>Before proceeding for the payment we can see approx delivery date.</a:t>
            </a:r>
            <a:endParaRPr sz="1460">
              <a:solidFill>
                <a:schemeClr val="dk2"/>
              </a:solidFill>
              <a:highlight>
                <a:srgbClr val="FFFFFF"/>
              </a:highlight>
              <a:latin typeface="Lato Black"/>
              <a:ea typeface="Lato Black"/>
              <a:cs typeface="Lato Black"/>
              <a:sym typeface="Lato Black"/>
            </a:endParaRPr>
          </a:p>
          <a:p>
            <a:pPr marL="0" lvl="0" indent="457200" algn="just" rtl="0">
              <a:lnSpc>
                <a:spcPct val="115000"/>
              </a:lnSpc>
              <a:spcBef>
                <a:spcPts val="1200"/>
              </a:spcBef>
              <a:spcAft>
                <a:spcPts val="0"/>
              </a:spcAft>
              <a:buNone/>
            </a:pPr>
            <a:r>
              <a:rPr lang="en-GB" sz="1460">
                <a:solidFill>
                  <a:schemeClr val="dk2"/>
                </a:solidFill>
                <a:highlight>
                  <a:srgbClr val="FFFFFF"/>
                </a:highlight>
                <a:latin typeface="Lato Black"/>
                <a:ea typeface="Lato Black"/>
                <a:cs typeface="Lato Black"/>
                <a:sym typeface="Lato Black"/>
              </a:rPr>
              <a:t>Disadvantages:</a:t>
            </a:r>
            <a:endParaRPr sz="1460">
              <a:solidFill>
                <a:schemeClr val="dk2"/>
              </a:solidFill>
              <a:highlight>
                <a:srgbClr val="FFFFFF"/>
              </a:highlight>
            </a:endParaRPr>
          </a:p>
          <a:p>
            <a:pPr marL="914400" lvl="0" indent="-321310" algn="just" rtl="0">
              <a:lnSpc>
                <a:spcPct val="115000"/>
              </a:lnSpc>
              <a:spcBef>
                <a:spcPts val="1200"/>
              </a:spcBef>
              <a:spcAft>
                <a:spcPts val="0"/>
              </a:spcAft>
              <a:buClr>
                <a:schemeClr val="dk2"/>
              </a:buClr>
              <a:buSzPts val="1460"/>
              <a:buChar char="●"/>
            </a:pPr>
            <a:r>
              <a:rPr lang="en-GB" sz="1460">
                <a:solidFill>
                  <a:schemeClr val="dk2"/>
                </a:solidFill>
                <a:highlight>
                  <a:srgbClr val="FFFFFF"/>
                </a:highlight>
              </a:rPr>
              <a:t>This website is not much enjoyable as in cart some of the buttons don’t have background color.</a:t>
            </a:r>
            <a:endParaRPr sz="1460">
              <a:solidFill>
                <a:schemeClr val="dk2"/>
              </a:solidFill>
              <a:highlight>
                <a:srgbClr val="FFFFFF"/>
              </a:highlight>
            </a:endParaRPr>
          </a:p>
          <a:p>
            <a:pPr marL="914400" lvl="0" indent="-321310" algn="just" rtl="0">
              <a:lnSpc>
                <a:spcPct val="115000"/>
              </a:lnSpc>
              <a:spcBef>
                <a:spcPts val="0"/>
              </a:spcBef>
              <a:spcAft>
                <a:spcPts val="0"/>
              </a:spcAft>
              <a:buClr>
                <a:schemeClr val="dk2"/>
              </a:buClr>
              <a:buSzPts val="1460"/>
              <a:buChar char="●"/>
            </a:pPr>
            <a:r>
              <a:rPr lang="en-GB" sz="1460">
                <a:solidFill>
                  <a:schemeClr val="dk2"/>
                </a:solidFill>
                <a:highlight>
                  <a:srgbClr val="FFFFFF"/>
                </a:highlight>
              </a:rPr>
              <a:t>Categories of products and number of products are very less compared to others.</a:t>
            </a:r>
            <a:endParaRPr sz="1460">
              <a:solidFill>
                <a:schemeClr val="dk2"/>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GB"/>
              <a:t>Advantages-Disadvantages Of Websites</a:t>
            </a:r>
            <a:endParaRPr/>
          </a:p>
        </p:txBody>
      </p:sp>
      <p:sp>
        <p:nvSpPr>
          <p:cNvPr id="198" name="Google Shape;198;p33"/>
          <p:cNvSpPr txBox="1">
            <a:spLocks noGrp="1"/>
          </p:cNvSpPr>
          <p:nvPr>
            <p:ph type="body" idx="1"/>
          </p:nvPr>
        </p:nvSpPr>
        <p:spPr>
          <a:xfrm>
            <a:off x="729450" y="2160325"/>
            <a:ext cx="7688700" cy="27390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460">
                <a:solidFill>
                  <a:schemeClr val="dk2"/>
                </a:solidFill>
                <a:highlight>
                  <a:srgbClr val="FFFFFF"/>
                </a:highlight>
                <a:latin typeface="Lato Black"/>
                <a:ea typeface="Lato Black"/>
                <a:cs typeface="Lato Black"/>
                <a:sym typeface="Lato Black"/>
              </a:rPr>
              <a:t>3.         </a:t>
            </a:r>
            <a:r>
              <a:rPr lang="en-GB" sz="1460">
                <a:solidFill>
                  <a:schemeClr val="dk2"/>
                </a:solidFill>
                <a:highlight>
                  <a:srgbClr val="FFFFFF"/>
                </a:highlight>
                <a:uFill>
                  <a:noFill/>
                </a:uFill>
                <a:latin typeface="Lato Black"/>
                <a:ea typeface="Lato Black"/>
                <a:cs typeface="Lato Black"/>
                <a:sym typeface="Lato Black"/>
                <a:hlinkClick r:id="rId3">
                  <a:extLst>
                    <a:ext uri="{A12FA001-AC4F-418D-AE19-62706E023703}">
                      <ahyp:hlinkClr xmlns:ahyp="http://schemas.microsoft.com/office/drawing/2018/hyperlinkcolor" val="tx"/>
                    </a:ext>
                  </a:extLst>
                </a:hlinkClick>
              </a:rPr>
              <a:t>Pharmeasy</a:t>
            </a:r>
            <a:endParaRPr sz="1460">
              <a:solidFill>
                <a:schemeClr val="dk2"/>
              </a:solidFill>
              <a:highlight>
                <a:srgbClr val="FFFFFF"/>
              </a:highlight>
              <a:latin typeface="Lato Black"/>
              <a:ea typeface="Lato Black"/>
              <a:cs typeface="Lato Black"/>
              <a:sym typeface="Lato Black"/>
            </a:endParaRPr>
          </a:p>
          <a:p>
            <a:pPr marL="0" lvl="0" indent="457200" algn="just" rtl="0">
              <a:lnSpc>
                <a:spcPct val="115000"/>
              </a:lnSpc>
              <a:spcBef>
                <a:spcPts val="1200"/>
              </a:spcBef>
              <a:spcAft>
                <a:spcPts val="0"/>
              </a:spcAft>
              <a:buNone/>
            </a:pPr>
            <a:r>
              <a:rPr lang="en-GB" sz="1460">
                <a:solidFill>
                  <a:schemeClr val="dk2"/>
                </a:solidFill>
                <a:highlight>
                  <a:srgbClr val="FFFFFF"/>
                </a:highlight>
                <a:latin typeface="Lato Black"/>
                <a:ea typeface="Lato Black"/>
                <a:cs typeface="Lato Black"/>
                <a:sym typeface="Lato Black"/>
              </a:rPr>
              <a:t>Advantages:</a:t>
            </a:r>
            <a:endParaRPr sz="1460">
              <a:solidFill>
                <a:schemeClr val="dk2"/>
              </a:solidFill>
              <a:highlight>
                <a:srgbClr val="FFFFFF"/>
              </a:highlight>
              <a:latin typeface="Lato Black"/>
              <a:ea typeface="Lato Black"/>
              <a:cs typeface="Lato Black"/>
              <a:sym typeface="Lato Black"/>
            </a:endParaRPr>
          </a:p>
          <a:p>
            <a:pPr marL="914400" lvl="0" indent="-321310" algn="just" rtl="0">
              <a:lnSpc>
                <a:spcPct val="115000"/>
              </a:lnSpc>
              <a:spcBef>
                <a:spcPts val="1200"/>
              </a:spcBef>
              <a:spcAft>
                <a:spcPts val="0"/>
              </a:spcAft>
              <a:buClr>
                <a:schemeClr val="dk2"/>
              </a:buClr>
              <a:buSzPts val="1460"/>
              <a:buChar char="●"/>
            </a:pPr>
            <a:r>
              <a:rPr lang="en-GB" sz="1460">
                <a:solidFill>
                  <a:schemeClr val="dk2"/>
                </a:solidFill>
                <a:highlight>
                  <a:srgbClr val="FFFFFF"/>
                </a:highlight>
              </a:rPr>
              <a:t>They have option called express delivery so medicines can arrive in few hours.</a:t>
            </a:r>
            <a:endParaRPr sz="1460">
              <a:solidFill>
                <a:schemeClr val="dk2"/>
              </a:solidFill>
              <a:highlight>
                <a:srgbClr val="FFFFFF"/>
              </a:highlight>
            </a:endParaRPr>
          </a:p>
          <a:p>
            <a:pPr marL="914400" lvl="0" indent="-321310" algn="just" rtl="0">
              <a:lnSpc>
                <a:spcPct val="115000"/>
              </a:lnSpc>
              <a:spcBef>
                <a:spcPts val="0"/>
              </a:spcBef>
              <a:spcAft>
                <a:spcPts val="0"/>
              </a:spcAft>
              <a:buClr>
                <a:schemeClr val="dk2"/>
              </a:buClr>
              <a:buSzPts val="1460"/>
              <a:buChar char="●"/>
            </a:pPr>
            <a:r>
              <a:rPr lang="en-GB" sz="1460">
                <a:solidFill>
                  <a:schemeClr val="dk2"/>
                </a:solidFill>
                <a:highlight>
                  <a:srgbClr val="FFFFFF"/>
                </a:highlight>
              </a:rPr>
              <a:t>They have too many payment partners so user can easily purchase medicines.</a:t>
            </a:r>
            <a:endParaRPr sz="1460">
              <a:solidFill>
                <a:schemeClr val="dk2"/>
              </a:solidFill>
              <a:highlight>
                <a:srgbClr val="FFFFFF"/>
              </a:highlight>
            </a:endParaRPr>
          </a:p>
          <a:p>
            <a:pPr marL="914400" lvl="0" indent="-321310" algn="just" rtl="0">
              <a:lnSpc>
                <a:spcPct val="115000"/>
              </a:lnSpc>
              <a:spcBef>
                <a:spcPts val="0"/>
              </a:spcBef>
              <a:spcAft>
                <a:spcPts val="0"/>
              </a:spcAft>
              <a:buClr>
                <a:schemeClr val="dk2"/>
              </a:buClr>
              <a:buSzPts val="1460"/>
              <a:buChar char="●"/>
            </a:pPr>
            <a:r>
              <a:rPr lang="en-GB" sz="1460">
                <a:solidFill>
                  <a:schemeClr val="dk2"/>
                </a:solidFill>
                <a:highlight>
                  <a:srgbClr val="FFFFFF"/>
                </a:highlight>
              </a:rPr>
              <a:t>If we don’t have prescription still we can buy medicines and </a:t>
            </a:r>
            <a:r>
              <a:rPr lang="en-GB" sz="1450">
                <a:solidFill>
                  <a:schemeClr val="dk2"/>
                </a:solidFill>
                <a:highlight>
                  <a:srgbClr val="FFFFFF"/>
                </a:highlight>
              </a:rPr>
              <a:t>select Free Doctor Consultation at checkout.</a:t>
            </a:r>
            <a:endParaRPr sz="1460">
              <a:solidFill>
                <a:schemeClr val="dk2"/>
              </a:solidFill>
              <a:highlight>
                <a:srgbClr val="FFFFFF"/>
              </a:highlight>
            </a:endParaRPr>
          </a:p>
          <a:p>
            <a:pPr marL="0" lvl="0" indent="457200" algn="just" rtl="0">
              <a:lnSpc>
                <a:spcPct val="115000"/>
              </a:lnSpc>
              <a:spcBef>
                <a:spcPts val="1200"/>
              </a:spcBef>
              <a:spcAft>
                <a:spcPts val="0"/>
              </a:spcAft>
              <a:buNone/>
            </a:pPr>
            <a:r>
              <a:rPr lang="en-GB" sz="1460">
                <a:solidFill>
                  <a:schemeClr val="dk2"/>
                </a:solidFill>
                <a:highlight>
                  <a:srgbClr val="FFFFFF"/>
                </a:highlight>
                <a:latin typeface="Lato Black"/>
                <a:ea typeface="Lato Black"/>
                <a:cs typeface="Lato Black"/>
                <a:sym typeface="Lato Black"/>
              </a:rPr>
              <a:t>Disadvantages:</a:t>
            </a:r>
            <a:endParaRPr sz="1460">
              <a:solidFill>
                <a:schemeClr val="dk2"/>
              </a:solidFill>
              <a:highlight>
                <a:srgbClr val="FFFFFF"/>
              </a:highlight>
              <a:latin typeface="Lato Black"/>
              <a:ea typeface="Lato Black"/>
              <a:cs typeface="Lato Black"/>
              <a:sym typeface="Lato Black"/>
            </a:endParaRPr>
          </a:p>
          <a:p>
            <a:pPr marL="914400" lvl="0" indent="-321310" algn="just" rtl="0">
              <a:lnSpc>
                <a:spcPct val="115000"/>
              </a:lnSpc>
              <a:spcBef>
                <a:spcPts val="1200"/>
              </a:spcBef>
              <a:spcAft>
                <a:spcPts val="0"/>
              </a:spcAft>
              <a:buClr>
                <a:schemeClr val="dk2"/>
              </a:buClr>
              <a:buSzPts val="1460"/>
              <a:buChar char="●"/>
            </a:pPr>
            <a:r>
              <a:rPr lang="en-GB" sz="1460">
                <a:solidFill>
                  <a:schemeClr val="dk2"/>
                </a:solidFill>
                <a:highlight>
                  <a:srgbClr val="FFFFFF"/>
                </a:highlight>
              </a:rPr>
              <a:t>Company’s contact details are not given.</a:t>
            </a:r>
            <a:endParaRPr sz="1460">
              <a:solidFill>
                <a:schemeClr val="dk2"/>
              </a:solidFill>
              <a:highlight>
                <a:srgbClr val="FFFFFF"/>
              </a:highlight>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1430</Words>
  <Application>Microsoft Office PowerPoint</Application>
  <PresentationFormat>On-screen Show (16:9)</PresentationFormat>
  <Paragraphs>171</Paragraphs>
  <Slides>50</Slides>
  <Notes>50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50</vt:i4>
      </vt:variant>
    </vt:vector>
  </HeadingPairs>
  <TitlesOfParts>
    <vt:vector size="57" baseType="lpstr">
      <vt:lpstr>Lato</vt:lpstr>
      <vt:lpstr>Raleway</vt:lpstr>
      <vt:lpstr>Lato Black</vt:lpstr>
      <vt:lpstr>Google Sans</vt:lpstr>
      <vt:lpstr>Arial</vt:lpstr>
      <vt:lpstr>Streamline</vt:lpstr>
      <vt:lpstr>Simple Light</vt:lpstr>
      <vt:lpstr>PowerPoint Presentation</vt:lpstr>
      <vt:lpstr>Abstract</vt:lpstr>
      <vt:lpstr>Objective And Scope</vt:lpstr>
      <vt:lpstr>Related Background</vt:lpstr>
      <vt:lpstr>PowerPoint Presentation</vt:lpstr>
      <vt:lpstr>PowerPoint Presentation</vt:lpstr>
      <vt:lpstr>Advantages-Disadvantages Of Websites</vt:lpstr>
      <vt:lpstr>Advantages-Disadvantages Of Websites</vt:lpstr>
      <vt:lpstr>Advantages-Disadvantages Of Websites</vt:lpstr>
      <vt:lpstr>Advantages-Disadvantages Of Websites</vt:lpstr>
      <vt:lpstr>Advantages-Disadvantages Of Websites</vt:lpstr>
      <vt:lpstr>Expected Outcome</vt:lpstr>
      <vt:lpstr>Tools &amp; Technology</vt:lpstr>
      <vt:lpstr>Tools &amp; Technology</vt:lpstr>
      <vt:lpstr>Methodology (Modules)</vt:lpstr>
      <vt:lpstr>Methodology (Modules)</vt:lpstr>
      <vt:lpstr>Process Flow Diagram</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JINAY SHAH</dc:creator>
  <cp:lastModifiedBy>JINAY SHAH</cp:lastModifiedBy>
  <cp:revision>2</cp:revision>
  <dcterms:modified xsi:type="dcterms:W3CDTF">2022-05-12T07:59:57Z</dcterms:modified>
</cp:coreProperties>
</file>